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Muli"/>
      <p:regular r:id="rId43"/>
      <p:bold r:id="rId44"/>
      <p:italic r:id="rId45"/>
      <p:boldItalic r:id="rId46"/>
    </p:embeddedFont>
    <p:embeddedFont>
      <p:font typeface="Montserrat"/>
      <p:regular r:id="rId47"/>
      <p:bold r:id="rId48"/>
      <p:italic r:id="rId49"/>
      <p:boldItalic r:id="rId50"/>
    </p:embeddedFont>
    <p:embeddedFont>
      <p:font typeface="Alegreya Sans SC"/>
      <p:regular r:id="rId51"/>
      <p:bold r:id="rId52"/>
      <p:italic r:id="rId53"/>
      <p:boldItalic r:id="rId54"/>
    </p:embeddedFont>
    <p:embeddedFont>
      <p:font typeface="Montserrat Medium"/>
      <p:regular r:id="rId55"/>
      <p:bold r:id="rId56"/>
      <p:italic r:id="rId57"/>
      <p:boldItalic r:id="rId58"/>
    </p:embeddedFont>
    <p:embeddedFont>
      <p:font typeface="Montserrat Light"/>
      <p:regular r:id="rId59"/>
      <p:bold r:id="rId60"/>
      <p:italic r:id="rId61"/>
      <p:boldItalic r:id="rId62"/>
    </p:embeddedFont>
    <p:embeddedFont>
      <p:font typeface="Abel"/>
      <p:regular r:id="rId63"/>
    </p:embeddedFont>
    <p:embeddedFont>
      <p:font typeface="Montserrat ExtraLight"/>
      <p:regular r:id="rId64"/>
      <p:bold r:id="rId65"/>
      <p:italic r:id="rId66"/>
      <p:boldItalic r:id="rId67"/>
    </p:embeddedFont>
    <p:embeddedFont>
      <p:font typeface="Unica One"/>
      <p:regular r:id="rId68"/>
    </p:embeddedFont>
    <p:embeddedFont>
      <p:font typeface="Source Sans Pro"/>
      <p:regular r:id="rId69"/>
      <p:bold r:id="rId70"/>
      <p:italic r:id="rId71"/>
      <p:boldItalic r:id="rId72"/>
    </p:embeddedFont>
    <p:embeddedFont>
      <p:font typeface="Open Sans"/>
      <p:regular r:id="rId73"/>
      <p:bold r:id="rId74"/>
      <p:italic r:id="rId75"/>
      <p:boldItalic r:id="rId76"/>
    </p:embeddedFont>
    <p:embeddedFont>
      <p:font typeface="Montserrat Thin"/>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DC87425-578B-482A-8027-CB6894C27756}">
  <a:tblStyle styleId="{5DC87425-578B-482A-8027-CB6894C2775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03A26FC-374D-4291-853D-A7813B62371D}"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Muli-bold.fntdata"/><Relationship Id="rId43" Type="http://schemas.openxmlformats.org/officeDocument/2006/relationships/font" Target="fonts/Muli-regular.fntdata"/><Relationship Id="rId46" Type="http://schemas.openxmlformats.org/officeDocument/2006/relationships/font" Target="fonts/Muli-boldItalic.fntdata"/><Relationship Id="rId45" Type="http://schemas.openxmlformats.org/officeDocument/2006/relationships/font" Target="fonts/Muli-italic.fntdata"/><Relationship Id="rId80" Type="http://schemas.openxmlformats.org/officeDocument/2006/relationships/font" Target="fonts/MontserratThin-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regular.fntdata"/><Relationship Id="rId72" Type="http://schemas.openxmlformats.org/officeDocument/2006/relationships/font" Target="fonts/SourceSansPro-boldItalic.fntdata"/><Relationship Id="rId31" Type="http://schemas.openxmlformats.org/officeDocument/2006/relationships/slide" Target="slides/slide25.xml"/><Relationship Id="rId75" Type="http://schemas.openxmlformats.org/officeDocument/2006/relationships/font" Target="fonts/OpenSans-italic.fntdata"/><Relationship Id="rId30" Type="http://schemas.openxmlformats.org/officeDocument/2006/relationships/slide" Target="slides/slide24.xml"/><Relationship Id="rId74" Type="http://schemas.openxmlformats.org/officeDocument/2006/relationships/font" Target="fonts/OpenSans-bold.fntdata"/><Relationship Id="rId33" Type="http://schemas.openxmlformats.org/officeDocument/2006/relationships/slide" Target="slides/slide27.xml"/><Relationship Id="rId77" Type="http://schemas.openxmlformats.org/officeDocument/2006/relationships/font" Target="fonts/MontserratThin-regular.fntdata"/><Relationship Id="rId32" Type="http://schemas.openxmlformats.org/officeDocument/2006/relationships/slide" Target="slides/slide26.xml"/><Relationship Id="rId76" Type="http://schemas.openxmlformats.org/officeDocument/2006/relationships/font" Target="fonts/OpenSans-boldItalic.fntdata"/><Relationship Id="rId35" Type="http://schemas.openxmlformats.org/officeDocument/2006/relationships/slide" Target="slides/slide29.xml"/><Relationship Id="rId79" Type="http://schemas.openxmlformats.org/officeDocument/2006/relationships/font" Target="fonts/MontserratThin-italic.fntdata"/><Relationship Id="rId34" Type="http://schemas.openxmlformats.org/officeDocument/2006/relationships/slide" Target="slides/slide28.xml"/><Relationship Id="rId78" Type="http://schemas.openxmlformats.org/officeDocument/2006/relationships/font" Target="fonts/MontserratThin-bold.fntdata"/><Relationship Id="rId71" Type="http://schemas.openxmlformats.org/officeDocument/2006/relationships/font" Target="fonts/SourceSansPro-italic.fntdata"/><Relationship Id="rId70" Type="http://schemas.openxmlformats.org/officeDocument/2006/relationships/font" Target="fonts/SourceSansPr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4.xml"/><Relationship Id="rId64" Type="http://schemas.openxmlformats.org/officeDocument/2006/relationships/font" Target="fonts/MontserratExtraLight-regular.fntdata"/><Relationship Id="rId63" Type="http://schemas.openxmlformats.org/officeDocument/2006/relationships/font" Target="fonts/Abel-regular.fntdata"/><Relationship Id="rId22" Type="http://schemas.openxmlformats.org/officeDocument/2006/relationships/slide" Target="slides/slide16.xml"/><Relationship Id="rId66" Type="http://schemas.openxmlformats.org/officeDocument/2006/relationships/font" Target="fonts/MontserratExtraLight-italic.fntdata"/><Relationship Id="rId21" Type="http://schemas.openxmlformats.org/officeDocument/2006/relationships/slide" Target="slides/slide15.xml"/><Relationship Id="rId65" Type="http://schemas.openxmlformats.org/officeDocument/2006/relationships/font" Target="fonts/MontserratExtraLight-bold.fntdata"/><Relationship Id="rId24" Type="http://schemas.openxmlformats.org/officeDocument/2006/relationships/slide" Target="slides/slide18.xml"/><Relationship Id="rId68" Type="http://schemas.openxmlformats.org/officeDocument/2006/relationships/font" Target="fonts/UnicaOne-regular.fntdata"/><Relationship Id="rId23" Type="http://schemas.openxmlformats.org/officeDocument/2006/relationships/slide" Target="slides/slide17.xml"/><Relationship Id="rId67" Type="http://schemas.openxmlformats.org/officeDocument/2006/relationships/font" Target="fonts/MontserratExtraLight-boldItalic.fntdata"/><Relationship Id="rId60" Type="http://schemas.openxmlformats.org/officeDocument/2006/relationships/font" Target="fonts/MontserratLight-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SourceSansPr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legreyaSansSC-regular.fntdata"/><Relationship Id="rId50" Type="http://schemas.openxmlformats.org/officeDocument/2006/relationships/font" Target="fonts/Montserrat-boldItalic.fntdata"/><Relationship Id="rId53" Type="http://schemas.openxmlformats.org/officeDocument/2006/relationships/font" Target="fonts/AlegreyaSansSC-italic.fntdata"/><Relationship Id="rId52" Type="http://schemas.openxmlformats.org/officeDocument/2006/relationships/font" Target="fonts/AlegreyaSansSC-bold.fntdata"/><Relationship Id="rId11" Type="http://schemas.openxmlformats.org/officeDocument/2006/relationships/slide" Target="slides/slide5.xml"/><Relationship Id="rId55" Type="http://schemas.openxmlformats.org/officeDocument/2006/relationships/font" Target="fonts/MontserratMedium-regular.fntdata"/><Relationship Id="rId10" Type="http://schemas.openxmlformats.org/officeDocument/2006/relationships/slide" Target="slides/slide4.xml"/><Relationship Id="rId54" Type="http://schemas.openxmlformats.org/officeDocument/2006/relationships/font" Target="fonts/AlegreyaSansSC-boldItalic.fntdata"/><Relationship Id="rId13" Type="http://schemas.openxmlformats.org/officeDocument/2006/relationships/slide" Target="slides/slide7.xml"/><Relationship Id="rId57" Type="http://schemas.openxmlformats.org/officeDocument/2006/relationships/font" Target="fonts/MontserratMedium-italic.fntdata"/><Relationship Id="rId12" Type="http://schemas.openxmlformats.org/officeDocument/2006/relationships/slide" Target="slides/slide6.xml"/><Relationship Id="rId56" Type="http://schemas.openxmlformats.org/officeDocument/2006/relationships/font" Target="fonts/MontserratMedium-bold.fntdata"/><Relationship Id="rId15" Type="http://schemas.openxmlformats.org/officeDocument/2006/relationships/slide" Target="slides/slide9.xml"/><Relationship Id="rId59" Type="http://schemas.openxmlformats.org/officeDocument/2006/relationships/font" Target="fonts/MontserratLight-regular.fntdata"/><Relationship Id="rId14" Type="http://schemas.openxmlformats.org/officeDocument/2006/relationships/slide" Target="slides/slide8.xml"/><Relationship Id="rId58" Type="http://schemas.openxmlformats.org/officeDocument/2006/relationships/font" Target="fonts/Montserrat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3ceb5a46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ceb5a46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ceb5a463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ceb5a463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step is website research.  We’ll go out and find 20-30 examples of other websites for you to review.  Often times we look outside of Tucson because honestly there’s usually not a ton of great examples and we don’t want to show you a bunch of horrible sites to gain inspiration from.  In fact, we’ll also include examples that aren’t even in your industry but have unique elements we want you to review.  The goal of this step isn’t for you to see a site, say I want one like that. Its for us to hear your gut reaction when you see the site. Do you like it or not like it.  Do you like the colors, specific elements.  How you respond gives our designers all of the clues they need to design something matches your tastes in terms of design and layout.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3ceb5a463d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ceb5a463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3ceb5a463d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ceb5a463d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ceb5a463d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ceb5a463d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3e7243b4c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e7243b4c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ceb5a463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ceb5a463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step I feel like too many web companies skip or gloss over.  I’m sure you’ve seen those sites where the homepage is nice, but as soon as you click on any links you get a really basic page with a paragraph of text and maybe a picture slapped in there with no regard to guiding somebody through the site. At Anchor Wave we like to really focus in on some of the important pages and ask, “what is the goal for this one page?”.  “What does somebody need to understand after reading it and what is the next step we’d like them to take”.  Remember the homepage is like the front of a magazine.  It’s job is to excite someone and want to make them explore content like you thumbing to page 67 to see an article.  Once they get there its that pages job to get you to take action.  That’s why this step is so important.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ceb5a463d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ceb5a463d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site will be built on a content management system that allows your team to make changes to the website.  After the site is built we’ll invite you in for training so you can learn the ins and outs of the system.  We’ll also allow for additional training for 30 days that way you are able to get a good handle on the system.  Some of our clients love the ability to make changes to the site themselves.  Others would rather never touch the site and rely on our team for ongoing changes.  We are happy to work with you in either capacity.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3e7243b4c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e7243b4c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3ceb5a463d_0_8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ceb5a463d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3ceb5a463d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ceb5a463d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3ceb5a463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ceb5a463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give you a little information about Anchor Wave.  We were founded in 2003.  At that time we were only developing websites which was everyone’s primary focus at that time.  After a few years many of our client’s starting asking, “now what”.  Now that I’ve built this amazing site, how do I leverage it.  So in 2008 our Digital Marketing Department was created.  We now had all the pieces of the puzzle.  Since then we have grown to 20 employees, built over 1,100 sites and managed hundreds of digital marketing campaigns.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3dfca3847f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dfca3847f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3dfca3847f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dfca3847f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kickoff and website research meetings our project coordinator will create a web design spec that summarizes everything we’ve learned up to that point.  She’ll hand it off to the designers and each will create an initial mockup of the homepage.  This is probably my favorite part of the process because it’s the first chance you get to see what your site will look like.  We like to have 2 designs because you’ll usually just gravitate to one of the designs presented.  Sometimes you might like elements of both and we can try to merge the two together.  Once we are settled in to what the homepage of your site looks like then we’ll start mocking up some of the interior pages.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3ceb5a463d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ceb5a463d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we have design sign off we’ll move into the build stage of the project.  Our developers will build out the website on a test server.  That way you’ll be able to review it prior to any of your customers seeing it live. During this stage we are doing our best to ensure that your site will look good on various devices from desktop to tablet to mobile.  We are also doing browser compatibility testing to make sure it looks fine on a pc vs a mac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ceb5a463d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ceb5a463d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we’ve got final approval from you we’ll enter our pre and post launch process.   We have pre-defined checklists that have been created in building over 1,100 sites.  Any time an issue has come up that we didn’t predict we add it to this checklist so it will never happen again.  As a result, you are able to leverage all of that experience to ensure a smooth launch.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3ceb5a463d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ceb5a463d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thing that we are ensuring during the build process is that the site is SEO ready.  This means that all of the technical components Google is looking for are present which will improve your chances of being found in Google search.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3ceb5a463d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ceb5a463d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 move into the content phase.  This is where we will need some help from you.  Don’t worry we’ll never ask you for content without guidance.  We’ll never say “give me the content for the about us page”.  We would say something like “give me 2 paragraphs about the history of the company, 4 bullet points about what makes you different, a summary of your mission/values and a picture of your leadership team”   We know asking in that way makes it a lot easier for you to put that together quickly or even delegate pieces of that to other people on your team to expedite the process.  I have to be honest and tell you that this is typically the point in the project where things can slow down.  Up until now we’ve taken the lead on everything and shared designs and built pages for you to provide feedback on in meetings....that’s the fun part.  This is really the first point in the process where </a:t>
            </a:r>
            <a:r>
              <a:rPr lang="en" u="sng"/>
              <a:t>we need things from you</a:t>
            </a:r>
            <a:r>
              <a:rPr lang="en"/>
              <a:t> before we can move forward.  I would encourage you to start thinking about this early and putting things together as early as possible.  If you think that putting copy together will be a challenge we offer copywriting services however that has not been included in the investment for this proposal.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3dfca3847f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dfca3847f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marR="108585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SSL (Security Certificate) </a:t>
            </a:r>
            <a:r>
              <a:rPr lang="en">
                <a:solidFill>
                  <a:schemeClr val="dk1"/>
                </a:solidFill>
                <a:latin typeface="Montserrat"/>
                <a:ea typeface="Montserrat"/>
                <a:cs typeface="Montserrat"/>
                <a:sym typeface="Montserrat"/>
              </a:rPr>
              <a:t>  -   </a:t>
            </a:r>
            <a:r>
              <a:rPr lang="en" u="sng">
                <a:solidFill>
                  <a:schemeClr val="dk1"/>
                </a:solidFill>
                <a:latin typeface="Montserrat"/>
                <a:ea typeface="Montserrat"/>
                <a:cs typeface="Montserrat"/>
                <a:sym typeface="Montserrat"/>
              </a:rPr>
              <a:t>$100 Value</a:t>
            </a:r>
            <a:br>
              <a:rPr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SSLs are required for any sites requesting information or online payments. Google also continues to reward sites with SSLs.  </a:t>
            </a:r>
            <a:br>
              <a:rPr i="1" lang="en">
                <a:solidFill>
                  <a:schemeClr val="dk1"/>
                </a:solidFill>
                <a:latin typeface="Montserrat"/>
                <a:ea typeface="Montserrat"/>
                <a:cs typeface="Montserrat"/>
                <a:sym typeface="Montserrat"/>
              </a:rPr>
            </a:br>
            <a:endParaRPr i="1" u="sng">
              <a:solidFill>
                <a:schemeClr val="dk1"/>
              </a:solidFill>
              <a:latin typeface="Montserrat"/>
              <a:ea typeface="Montserrat"/>
              <a:cs typeface="Montserrat"/>
              <a:sym typeface="Montserrat"/>
            </a:endParaRPr>
          </a:p>
          <a:p>
            <a:pPr indent="0" lvl="0" marL="457200" marR="85725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WordPress &amp; Plugin Updates   -  </a:t>
            </a:r>
            <a:r>
              <a:rPr lang="en" u="sng">
                <a:solidFill>
                  <a:schemeClr val="dk1"/>
                </a:solidFill>
                <a:highlight>
                  <a:srgbClr val="FFFFFF"/>
                </a:highlight>
                <a:latin typeface="Montserrat"/>
                <a:ea typeface="Montserrat"/>
                <a:cs typeface="Montserrat"/>
                <a:sym typeface="Montserrat"/>
              </a:rPr>
              <a:t>$2100 Value</a:t>
            </a:r>
            <a:br>
              <a:rPr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WordPress updates are important for keeping your site and the server environment healthy by updating security to avoid hacks.   </a:t>
            </a:r>
            <a:br>
              <a:rPr i="1" lang="en">
                <a:solidFill>
                  <a:schemeClr val="dk1"/>
                </a:solidFill>
                <a:latin typeface="Montserrat"/>
                <a:ea typeface="Montserrat"/>
                <a:cs typeface="Montserrat"/>
                <a:sym typeface="Montserrat"/>
              </a:rPr>
            </a:br>
            <a:br>
              <a:rPr i="1" lang="en" sz="1000">
                <a:solidFill>
                  <a:schemeClr val="dk1"/>
                </a:solidFill>
                <a:latin typeface="Montserrat"/>
                <a:ea typeface="Montserrat"/>
                <a:cs typeface="Montserrat"/>
                <a:sym typeface="Montserrat"/>
              </a:rPr>
            </a:br>
            <a:r>
              <a:rPr b="1" lang="en">
                <a:solidFill>
                  <a:schemeClr val="dk1"/>
                </a:solidFill>
                <a:latin typeface="Montserrat"/>
                <a:ea typeface="Montserrat"/>
                <a:cs typeface="Montserrat"/>
                <a:sym typeface="Montserrat"/>
              </a:rPr>
              <a:t>Server-wide Firewall -  </a:t>
            </a:r>
            <a:r>
              <a:rPr lang="en" u="sng">
                <a:solidFill>
                  <a:schemeClr val="dk1"/>
                </a:solidFill>
                <a:highlight>
                  <a:srgbClr val="FFFFFF"/>
                </a:highlight>
                <a:latin typeface="Montserrat"/>
                <a:ea typeface="Montserrat"/>
                <a:cs typeface="Montserrat"/>
                <a:sym typeface="Montserrat"/>
              </a:rPr>
              <a:t>$1089 Value</a:t>
            </a:r>
            <a:br>
              <a:rPr lang="en" u="sng">
                <a:solidFill>
                  <a:schemeClr val="dk1"/>
                </a:solidFill>
                <a:highlight>
                  <a:srgbClr val="FFFFFF"/>
                </a:highlight>
                <a:latin typeface="Montserrat"/>
                <a:ea typeface="Montserrat"/>
                <a:cs typeface="Montserrat"/>
                <a:sym typeface="Montserrat"/>
              </a:rPr>
            </a:br>
            <a:r>
              <a:rPr i="1" lang="en" sz="1000">
                <a:solidFill>
                  <a:schemeClr val="dk1"/>
                </a:solidFill>
                <a:latin typeface="Montserrat"/>
                <a:ea typeface="Montserrat"/>
                <a:cs typeface="Montserrat"/>
                <a:sym typeface="Montserrat"/>
              </a:rPr>
              <a:t>Network traffic on our server is monitored and protected by this security system to quickly detect any abnormalities.</a:t>
            </a:r>
            <a:br>
              <a:rPr i="1" lang="en">
                <a:solidFill>
                  <a:schemeClr val="dk1"/>
                </a:solidFill>
                <a:latin typeface="Montserrat"/>
                <a:ea typeface="Montserrat"/>
                <a:cs typeface="Montserrat"/>
                <a:sym typeface="Montserrat"/>
              </a:rPr>
            </a:br>
            <a:br>
              <a:rPr i="1" lang="en">
                <a:solidFill>
                  <a:schemeClr val="dk1"/>
                </a:solidFill>
                <a:latin typeface="Montserrat"/>
                <a:ea typeface="Montserrat"/>
                <a:cs typeface="Montserrat"/>
                <a:sym typeface="Montserrat"/>
              </a:rPr>
            </a:br>
            <a:r>
              <a:rPr b="1" lang="en">
                <a:solidFill>
                  <a:schemeClr val="dk1"/>
                </a:solidFill>
                <a:latin typeface="Montserrat"/>
                <a:ea typeface="Montserrat"/>
                <a:cs typeface="Montserrat"/>
                <a:sym typeface="Montserrat"/>
              </a:rPr>
              <a:t>Security Scanning </a:t>
            </a:r>
            <a:br>
              <a:rPr b="1"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As an additional layer of security, recurring scans are running in the background of our server and your website to identify potential threats.</a:t>
            </a:r>
            <a:br>
              <a:rPr i="1" lang="en">
                <a:solidFill>
                  <a:schemeClr val="dk1"/>
                </a:solidFill>
                <a:latin typeface="Montserrat"/>
                <a:ea typeface="Montserrat"/>
                <a:cs typeface="Montserrat"/>
                <a:sym typeface="Montserrat"/>
              </a:rPr>
            </a:br>
            <a:endParaRPr>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Faster Tech Service</a:t>
            </a:r>
            <a:br>
              <a:rPr b="1"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Our technical support team works in a stable, secure environment where they can quickly troubleshoot issues.For websites on Anchor Wave servers, it takes a fraction of the time to resolve website hacks and remove malware.</a:t>
            </a:r>
            <a:r>
              <a:rPr lang="en" sz="1000">
                <a:solidFill>
                  <a:schemeClr val="dk1"/>
                </a:solidFill>
                <a:latin typeface="Montserrat"/>
                <a:ea typeface="Montserrat"/>
                <a:cs typeface="Montserrat"/>
                <a:sym typeface="Montserrat"/>
              </a:rPr>
              <a:t> </a:t>
            </a:r>
            <a:r>
              <a:rPr i="1" lang="en" sz="1000">
                <a:solidFill>
                  <a:schemeClr val="dk1"/>
                </a:solidFill>
                <a:latin typeface="Montserrat"/>
                <a:ea typeface="Montserrat"/>
                <a:cs typeface="Montserrat"/>
                <a:sym typeface="Montserrat"/>
              </a:rPr>
              <a:t>This means what could be a $390+ job, can be resolved for only $130+. </a:t>
            </a:r>
            <a:br>
              <a:rPr i="1" lang="en">
                <a:solidFill>
                  <a:schemeClr val="dk1"/>
                </a:solidFill>
                <a:latin typeface="Montserrat"/>
                <a:ea typeface="Montserrat"/>
                <a:cs typeface="Montserrat"/>
                <a:sym typeface="Montserrat"/>
              </a:rPr>
            </a:br>
            <a:br>
              <a:rPr i="1" lang="en">
                <a:solidFill>
                  <a:schemeClr val="dk1"/>
                </a:solidFill>
                <a:latin typeface="Montserrat"/>
                <a:ea typeface="Montserrat"/>
                <a:cs typeface="Montserrat"/>
                <a:sym typeface="Montserrat"/>
              </a:rPr>
            </a:br>
            <a:r>
              <a:rPr b="1" lang="en">
                <a:solidFill>
                  <a:schemeClr val="dk1"/>
                </a:solidFill>
                <a:latin typeface="Montserrat"/>
                <a:ea typeface="Montserrat"/>
                <a:cs typeface="Montserrat"/>
                <a:sym typeface="Montserrat"/>
              </a:rPr>
              <a:t>Available Speed Tools </a:t>
            </a:r>
            <a:br>
              <a:rPr b="1"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Special assessment  tools are now available to help us evaluate and improve website speed.</a:t>
            </a:r>
            <a:br>
              <a:rPr i="1" lang="en" sz="1000">
                <a:solidFill>
                  <a:schemeClr val="dk1"/>
                </a:solidFill>
                <a:latin typeface="Montserrat"/>
                <a:ea typeface="Montserrat"/>
                <a:cs typeface="Montserrat"/>
                <a:sym typeface="Montserrat"/>
              </a:rPr>
            </a:br>
            <a:br>
              <a:rPr i="1" lang="en" sz="1000">
                <a:solidFill>
                  <a:schemeClr val="dk1"/>
                </a:solidFill>
                <a:latin typeface="Montserrat"/>
                <a:ea typeface="Montserrat"/>
                <a:cs typeface="Montserrat"/>
                <a:sym typeface="Montserrat"/>
              </a:rPr>
            </a:br>
            <a:r>
              <a:rPr b="1" lang="en">
                <a:solidFill>
                  <a:schemeClr val="dk1"/>
                </a:solidFill>
                <a:latin typeface="Montserrat"/>
                <a:ea typeface="Montserrat"/>
                <a:cs typeface="Montserrat"/>
                <a:sym typeface="Montserrat"/>
              </a:rPr>
              <a:t>Healthy “Neighbors”</a:t>
            </a:r>
            <a:br>
              <a:rPr lang="en">
                <a:solidFill>
                  <a:schemeClr val="dk1"/>
                </a:solidFill>
                <a:latin typeface="Montserrat"/>
                <a:ea typeface="Montserrat"/>
                <a:cs typeface="Montserrat"/>
                <a:sym typeface="Montserrat"/>
              </a:rPr>
            </a:br>
            <a:r>
              <a:rPr i="1" lang="en" sz="1000">
                <a:solidFill>
                  <a:schemeClr val="dk1"/>
                </a:solidFill>
                <a:latin typeface="Montserrat"/>
                <a:ea typeface="Montserrat"/>
                <a:cs typeface="Montserrat"/>
                <a:sym typeface="Montserrat"/>
              </a:rPr>
              <a:t>You are hosting on a server with other HEALTHY SITES in an environment that is held to the same security standards, meaning you are less likely to get infected by unhealthy sites. </a:t>
            </a:r>
            <a:br>
              <a:rPr i="1" lang="en">
                <a:solidFill>
                  <a:schemeClr val="dk1"/>
                </a:solidFill>
                <a:latin typeface="Montserrat"/>
                <a:ea typeface="Montserrat"/>
                <a:cs typeface="Montserrat"/>
                <a:sym typeface="Montserrat"/>
              </a:rPr>
            </a:br>
            <a:br>
              <a:rPr lang="en">
                <a:solidFill>
                  <a:schemeClr val="dk1"/>
                </a:solidFill>
                <a:latin typeface="Montserrat"/>
                <a:ea typeface="Montserrat"/>
                <a:cs typeface="Montserrat"/>
                <a:sym typeface="Montserrat"/>
              </a:rPr>
            </a:br>
            <a:r>
              <a:rPr b="1" lang="en">
                <a:solidFill>
                  <a:schemeClr val="dk1"/>
                </a:solidFill>
                <a:highlight>
                  <a:srgbClr val="FFFFFF"/>
                </a:highlight>
                <a:latin typeface="Montserrat"/>
                <a:ea typeface="Montserrat"/>
                <a:cs typeface="Montserrat"/>
                <a:sym typeface="Montserrat"/>
              </a:rPr>
              <a:t>Site Backups with Retention</a:t>
            </a:r>
            <a:r>
              <a:rPr lang="en">
                <a:solidFill>
                  <a:schemeClr val="dk1"/>
                </a:solidFill>
                <a:highlight>
                  <a:srgbClr val="FFFFFF"/>
                </a:highlight>
                <a:latin typeface="Montserrat"/>
                <a:ea typeface="Montserrat"/>
                <a:cs typeface="Montserrat"/>
                <a:sym typeface="Montserrat"/>
              </a:rPr>
              <a:t> </a:t>
            </a:r>
            <a:endParaRPr>
              <a:solidFill>
                <a:schemeClr val="dk1"/>
              </a:solidFill>
              <a:highlight>
                <a:srgbClr val="FFFFFF"/>
              </a:highlight>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i="1" lang="en" sz="1000">
                <a:solidFill>
                  <a:schemeClr val="dk1"/>
                </a:solidFill>
                <a:latin typeface="Montserrat"/>
                <a:ea typeface="Montserrat"/>
                <a:cs typeface="Montserrat"/>
                <a:sym typeface="Montserrat"/>
              </a:rPr>
              <a:t>Daily backups of your site.</a:t>
            </a:r>
            <a:r>
              <a:rPr i="1" lang="en" sz="1000">
                <a:solidFill>
                  <a:schemeClr val="dk1"/>
                </a:solidFill>
                <a:latin typeface="Source Sans Pro"/>
                <a:ea typeface="Source Sans Pro"/>
                <a:cs typeface="Source Sans Pro"/>
                <a:sym typeface="Source Sans Pro"/>
              </a:rPr>
              <a:t> </a:t>
            </a:r>
            <a:br>
              <a:rPr i="1" lang="en">
                <a:solidFill>
                  <a:schemeClr val="dk1"/>
                </a:solidFill>
                <a:latin typeface="Source Sans Pro"/>
                <a:ea typeface="Source Sans Pro"/>
                <a:cs typeface="Source Sans Pro"/>
                <a:sym typeface="Source Sans Pro"/>
              </a:rPr>
            </a:b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3dfca3847f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dfca3847f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625de47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4625de47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4625de476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625de476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&lt;go page by page, mention anything specific from the ID that demonstrates that you were listening and how that influenced this outline&gt;  For example.  “Here is the about us section, as you can see I added two pages underneath...one for key leadership and one for history.  I included these pages because last time we met you mentioned that your leadership team is really well known in your industry and is a big reason prospects decide to work with you.  You also spoke at length about how you’ve been in business for 32 years and that gives you a real edge on your competitors. Since those pieces are so important I want to make sure we have spots reserved so we can really emphasize them and make it easy for prospects to notice them” &lt;the more you can do this the easier it is to sell larger outlines.  Its easy to cut pages, but if you can give the logic behind why having them is based on their goals, they will have a lot harder time cutting them as it means they are in a way cutting that goal out of the picture.&gt;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new tool lucid charts that you’ll use to create these now.  That way you won’t have to have multiple pages for a single outline.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3ceb5a463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ceb5a463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14 years of business, Anchor Wave has strived to be a great corporate citizen.  Our culture is built upon individuals who want to give back to this community that has given us so much.  These are just a few examples of some of the groups we are involved with.  We encourage our team members to become actively involved in non-profits that mean something to them and have had the pleasure of serving on boards and sponsoring many of these organizations.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625de476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625de476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4625de476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4625de476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4625de476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4625de476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625de476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625de476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4625de476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625de476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4625de476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4625de476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3ceb5a463d_0_66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ceb5a463d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3ceb5a463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ceb5a463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14 years of business, Anchor Wave has strived to be a great corporate citizen.  Our culture is built upon individuals who want to give back to this community that has given us so much.  These are just a few examples of some of the groups we are involved with.  We encourage our team members to become actively involved in non-profits that mean something to them and have had the pleasure of serving on boards and sponsoring many of these organizations.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3ceb5a463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ceb5a463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things that makes Anchor Wave different is our ability to leverage a large team of specialists.  Many other companies have smaller teams of 3-4 people.  This means they have to wear a lot of hats that require very different skill sets.  So you might have someone trying to be a designer and coder.  While they may be good at one, chances are they are just ok at both.At Anchor Wave we believe in hiring people that are experts in one core area.  The result of this is work that is better than any of us could do on our own.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3ceb5a463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ceb5a463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step is a kickoff meeting.  This is our opportunity to get everyone on the same page regarding your project.  I’ll be in the meeting and I’ll also introduce you to your project coordinator who will be your primary point of contact during the entire project.  During this meeting the project coordinator will be asking you a lot of questions.  Some of the questions may be items I’ve covered with you, but I want them to hear it directly from you as sometimes things get lost in translation.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They’ll be asking you things like what your primary goal is for the website.  Additionally, they’ll be asking if there are any secondary goals we should consider. This is important because we’ll share all of the goals with our team so they can make better decisions as they are working on the website. They also be asking things like who are the different audiences that will be visiting the site and what their needs are.  This might includes prospects, existing clients, vendors, strategic partners etc.  Keep in mind that you don’t have to have all the answers.  We will help guide you through this process.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3ceb5a463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ceb5a463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I’m about to show you now is about your vision. I heard you were out to do XYZ, that’s important because ETC….</a:t>
            </a:r>
            <a:endParaRPr/>
          </a:p>
          <a:p>
            <a:pPr indent="0" lvl="0" marL="0" rtl="0" algn="l">
              <a:spcBef>
                <a:spcPts val="0"/>
              </a:spcBef>
              <a:spcAft>
                <a:spcPts val="0"/>
              </a:spcAft>
              <a:buNone/>
            </a:pPr>
            <a:r>
              <a:rPr lang="en"/>
              <a:t>Where you are now and where you want to go.</a:t>
            </a:r>
            <a:endParaRPr/>
          </a:p>
          <a:p>
            <a:pPr indent="0" lvl="0" marL="0" rtl="0" algn="l">
              <a:spcBef>
                <a:spcPts val="0"/>
              </a:spcBef>
              <a:spcAft>
                <a:spcPts val="0"/>
              </a:spcAft>
              <a:buNone/>
            </a:pPr>
            <a:r>
              <a:rPr lang="en"/>
              <a:t>“Multi family construction….you want to own that industry and also expand to commercial…The gap is the perception, and marketing strategy”</a:t>
            </a:r>
            <a:endParaRPr/>
          </a:p>
          <a:p>
            <a:pPr indent="0" lvl="0" marL="0" rtl="0" algn="l">
              <a:spcBef>
                <a:spcPts val="0"/>
              </a:spcBef>
              <a:spcAft>
                <a:spcPts val="0"/>
              </a:spcAft>
              <a:buNone/>
            </a:pPr>
            <a:r>
              <a:rPr b="1" lang="en"/>
              <a:t>Higher resolution</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3ceb5a463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ceb5a463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visual representation of our web design process.  This may sound funny since we are a digital company, but this is based on a physical binder that we create at the beginning of a project.  We create two binders, one for our project coordinator and one for you to follow along with the process.  The process is broken out into 5 steps that I’ll walk you through now.</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3ceb5a463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ceb5a463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 buyer persona is a semi-fictional representation of your ideal customer based on market research and real data about your existing customers. We will create at least three buyer personas. This exercise makes sure our marketing strategies communicate to your visitors and their specific goals.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2">
  <p:cSld name="TITLE_ONLY_2">
    <p:spTree>
      <p:nvGrpSpPr>
        <p:cNvPr id="50" name="Shape 50"/>
        <p:cNvGrpSpPr/>
        <p:nvPr/>
      </p:nvGrpSpPr>
      <p:grpSpPr>
        <a:xfrm>
          <a:off x="0" y="0"/>
          <a:ext cx="0" cy="0"/>
          <a:chOff x="0" y="0"/>
          <a:chExt cx="0" cy="0"/>
        </a:xfrm>
      </p:grpSpPr>
      <p:sp>
        <p:nvSpPr>
          <p:cNvPr id="51" name="Google Shape;51;p13"/>
          <p:cNvSpPr/>
          <p:nvPr/>
        </p:nvSpPr>
        <p:spPr>
          <a:xfrm>
            <a:off x="-104375" y="-79325"/>
            <a:ext cx="9454485" cy="1227578"/>
          </a:xfrm>
          <a:custGeom>
            <a:rect b="b" l="l" r="r" t="t"/>
            <a:pathLst>
              <a:path extrusionOk="0" h="47599" w="366595">
                <a:moveTo>
                  <a:pt x="417" y="45093"/>
                </a:moveTo>
                <a:lnTo>
                  <a:pt x="48434" y="47599"/>
                </a:lnTo>
                <a:lnTo>
                  <a:pt x="366595" y="39665"/>
                </a:lnTo>
                <a:lnTo>
                  <a:pt x="366595" y="0"/>
                </a:lnTo>
                <a:lnTo>
                  <a:pt x="0" y="0"/>
                </a:lnTo>
                <a:close/>
              </a:path>
            </a:pathLst>
          </a:custGeom>
          <a:solidFill>
            <a:srgbClr val="434343"/>
          </a:solidFill>
          <a:ln cap="flat" cmpd="sng" w="9525">
            <a:solidFill>
              <a:srgbClr val="434343"/>
            </a:solidFill>
            <a:prstDash val="solid"/>
            <a:round/>
            <a:headEnd len="med" w="med" type="none"/>
            <a:tailEnd len="med" w="med" type="none"/>
          </a:ln>
        </p:spPr>
      </p:sp>
      <p:sp>
        <p:nvSpPr>
          <p:cNvPr id="52" name="Google Shape;52;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type="title"/>
          </p:nvPr>
        </p:nvSpPr>
        <p:spPr>
          <a:xfrm>
            <a:off x="311700" y="222600"/>
            <a:ext cx="8520600" cy="572700"/>
          </a:xfrm>
          <a:prstGeom prst="rect">
            <a:avLst/>
          </a:prstGeom>
        </p:spPr>
        <p:txBody>
          <a:bodyPr anchorCtr="0" anchor="t" bIns="91425" lIns="91425" spcFirstLastPara="1" rIns="91425" wrap="square" tIns="91425"/>
          <a:lstStyle>
            <a:lvl1pPr lvl="0" rtl="0" algn="ctr">
              <a:spcBef>
                <a:spcPts val="0"/>
              </a:spcBef>
              <a:spcAft>
                <a:spcPts val="0"/>
              </a:spcAft>
              <a:buClr>
                <a:srgbClr val="FFFFFF"/>
              </a:buClr>
              <a:buSzPts val="3000"/>
              <a:buFont typeface="Open Sans"/>
              <a:buNone/>
              <a:defRPr sz="3000">
                <a:solidFill>
                  <a:srgbClr val="FFFFFF"/>
                </a:solidFill>
                <a:latin typeface="Open Sans"/>
                <a:ea typeface="Open Sans"/>
                <a:cs typeface="Open Sans"/>
                <a:sym typeface="Open Sans"/>
              </a:defRPr>
            </a:lvl1pPr>
            <a:lvl2pPr lvl="1" rtl="0">
              <a:spcBef>
                <a:spcPts val="0"/>
              </a:spcBef>
              <a:spcAft>
                <a:spcPts val="0"/>
              </a:spcAft>
              <a:buClr>
                <a:srgbClr val="FFFFFF"/>
              </a:buClr>
              <a:buSzPts val="2800"/>
              <a:buFont typeface="Muli"/>
              <a:buNone/>
              <a:defRPr>
                <a:solidFill>
                  <a:srgbClr val="FFFFFF"/>
                </a:solidFill>
                <a:latin typeface="Muli"/>
                <a:ea typeface="Muli"/>
                <a:cs typeface="Muli"/>
                <a:sym typeface="Muli"/>
              </a:defRPr>
            </a:lvl2pPr>
            <a:lvl3pPr lvl="2" rtl="0">
              <a:spcBef>
                <a:spcPts val="0"/>
              </a:spcBef>
              <a:spcAft>
                <a:spcPts val="0"/>
              </a:spcAft>
              <a:buClr>
                <a:srgbClr val="FFFFFF"/>
              </a:buClr>
              <a:buSzPts val="2800"/>
              <a:buFont typeface="Muli"/>
              <a:buNone/>
              <a:defRPr>
                <a:solidFill>
                  <a:srgbClr val="FFFFFF"/>
                </a:solidFill>
                <a:latin typeface="Muli"/>
                <a:ea typeface="Muli"/>
                <a:cs typeface="Muli"/>
                <a:sym typeface="Muli"/>
              </a:defRPr>
            </a:lvl3pPr>
            <a:lvl4pPr lvl="3" rtl="0">
              <a:spcBef>
                <a:spcPts val="0"/>
              </a:spcBef>
              <a:spcAft>
                <a:spcPts val="0"/>
              </a:spcAft>
              <a:buClr>
                <a:srgbClr val="FFFFFF"/>
              </a:buClr>
              <a:buSzPts val="2800"/>
              <a:buFont typeface="Muli"/>
              <a:buNone/>
              <a:defRPr>
                <a:solidFill>
                  <a:srgbClr val="FFFFFF"/>
                </a:solidFill>
                <a:latin typeface="Muli"/>
                <a:ea typeface="Muli"/>
                <a:cs typeface="Muli"/>
                <a:sym typeface="Muli"/>
              </a:defRPr>
            </a:lvl4pPr>
            <a:lvl5pPr lvl="4" rtl="0">
              <a:spcBef>
                <a:spcPts val="0"/>
              </a:spcBef>
              <a:spcAft>
                <a:spcPts val="0"/>
              </a:spcAft>
              <a:buClr>
                <a:srgbClr val="FFFFFF"/>
              </a:buClr>
              <a:buSzPts val="2800"/>
              <a:buFont typeface="Muli"/>
              <a:buNone/>
              <a:defRPr>
                <a:solidFill>
                  <a:srgbClr val="FFFFFF"/>
                </a:solidFill>
                <a:latin typeface="Muli"/>
                <a:ea typeface="Muli"/>
                <a:cs typeface="Muli"/>
                <a:sym typeface="Muli"/>
              </a:defRPr>
            </a:lvl5pPr>
            <a:lvl6pPr lvl="5" rtl="0">
              <a:spcBef>
                <a:spcPts val="0"/>
              </a:spcBef>
              <a:spcAft>
                <a:spcPts val="0"/>
              </a:spcAft>
              <a:buClr>
                <a:srgbClr val="FFFFFF"/>
              </a:buClr>
              <a:buSzPts val="2800"/>
              <a:buFont typeface="Muli"/>
              <a:buNone/>
              <a:defRPr>
                <a:solidFill>
                  <a:srgbClr val="FFFFFF"/>
                </a:solidFill>
                <a:latin typeface="Muli"/>
                <a:ea typeface="Muli"/>
                <a:cs typeface="Muli"/>
                <a:sym typeface="Muli"/>
              </a:defRPr>
            </a:lvl6pPr>
            <a:lvl7pPr lvl="6" rtl="0">
              <a:spcBef>
                <a:spcPts val="0"/>
              </a:spcBef>
              <a:spcAft>
                <a:spcPts val="0"/>
              </a:spcAft>
              <a:buClr>
                <a:srgbClr val="FFFFFF"/>
              </a:buClr>
              <a:buSzPts val="2800"/>
              <a:buFont typeface="Muli"/>
              <a:buNone/>
              <a:defRPr>
                <a:solidFill>
                  <a:srgbClr val="FFFFFF"/>
                </a:solidFill>
                <a:latin typeface="Muli"/>
                <a:ea typeface="Muli"/>
                <a:cs typeface="Muli"/>
                <a:sym typeface="Muli"/>
              </a:defRPr>
            </a:lvl7pPr>
            <a:lvl8pPr lvl="7" rtl="0">
              <a:spcBef>
                <a:spcPts val="0"/>
              </a:spcBef>
              <a:spcAft>
                <a:spcPts val="0"/>
              </a:spcAft>
              <a:buClr>
                <a:srgbClr val="FFFFFF"/>
              </a:buClr>
              <a:buSzPts val="2800"/>
              <a:buFont typeface="Muli"/>
              <a:buNone/>
              <a:defRPr>
                <a:solidFill>
                  <a:srgbClr val="FFFFFF"/>
                </a:solidFill>
                <a:latin typeface="Muli"/>
                <a:ea typeface="Muli"/>
                <a:cs typeface="Muli"/>
                <a:sym typeface="Muli"/>
              </a:defRPr>
            </a:lvl8pPr>
            <a:lvl9pPr lvl="8" rtl="0">
              <a:spcBef>
                <a:spcPts val="0"/>
              </a:spcBef>
              <a:spcAft>
                <a:spcPts val="0"/>
              </a:spcAft>
              <a:buClr>
                <a:srgbClr val="FFFFFF"/>
              </a:buClr>
              <a:buSzPts val="2800"/>
              <a:buFont typeface="Muli"/>
              <a:buNone/>
              <a:defRPr>
                <a:solidFill>
                  <a:srgbClr val="FFFFFF"/>
                </a:solidFill>
                <a:latin typeface="Muli"/>
                <a:ea typeface="Muli"/>
                <a:cs typeface="Muli"/>
                <a:sym typeface="Mul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3">
  <p:cSld name="TITLE_ONLY_3">
    <p:spTree>
      <p:nvGrpSpPr>
        <p:cNvPr id="54" name="Shape 54"/>
        <p:cNvGrpSpPr/>
        <p:nvPr/>
      </p:nvGrpSpPr>
      <p:grpSpPr>
        <a:xfrm>
          <a:off x="0" y="0"/>
          <a:ext cx="0" cy="0"/>
          <a:chOff x="0" y="0"/>
          <a:chExt cx="0" cy="0"/>
        </a:xfrm>
      </p:grpSpPr>
      <p:sp>
        <p:nvSpPr>
          <p:cNvPr id="55" name="Google Shape;55;p14"/>
          <p:cNvSpPr/>
          <p:nvPr/>
        </p:nvSpPr>
        <p:spPr>
          <a:xfrm>
            <a:off x="-104375" y="-79325"/>
            <a:ext cx="9454485" cy="1227578"/>
          </a:xfrm>
          <a:custGeom>
            <a:rect b="b" l="l" r="r" t="t"/>
            <a:pathLst>
              <a:path extrusionOk="0" h="47599" w="366595">
                <a:moveTo>
                  <a:pt x="417" y="45093"/>
                </a:moveTo>
                <a:lnTo>
                  <a:pt x="48434" y="47599"/>
                </a:lnTo>
                <a:lnTo>
                  <a:pt x="366595" y="39665"/>
                </a:lnTo>
                <a:lnTo>
                  <a:pt x="366595" y="0"/>
                </a:lnTo>
                <a:lnTo>
                  <a:pt x="0" y="0"/>
                </a:lnTo>
                <a:close/>
              </a:path>
            </a:pathLst>
          </a:custGeom>
          <a:solidFill>
            <a:srgbClr val="434343"/>
          </a:solidFill>
          <a:ln cap="flat" cmpd="sng" w="9525">
            <a:solidFill>
              <a:srgbClr val="434343"/>
            </a:solidFill>
            <a:prstDash val="solid"/>
            <a:round/>
            <a:headEnd len="med" w="med" type="none"/>
            <a:tailEnd len="med" w="med" type="none"/>
          </a:ln>
        </p:spPr>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14"/>
          <p:cNvSpPr txBox="1"/>
          <p:nvPr>
            <p:ph type="title"/>
          </p:nvPr>
        </p:nvSpPr>
        <p:spPr>
          <a:xfrm>
            <a:off x="311700" y="222600"/>
            <a:ext cx="8520600" cy="572700"/>
          </a:xfrm>
          <a:prstGeom prst="rect">
            <a:avLst/>
          </a:prstGeom>
        </p:spPr>
        <p:txBody>
          <a:bodyPr anchorCtr="0" anchor="t" bIns="91425" lIns="91425" spcFirstLastPara="1" rIns="91425" wrap="square" tIns="91425"/>
          <a:lstStyle>
            <a:lvl1pPr lvl="0" rtl="0" algn="ctr">
              <a:spcBef>
                <a:spcPts val="0"/>
              </a:spcBef>
              <a:spcAft>
                <a:spcPts val="0"/>
              </a:spcAft>
              <a:buClr>
                <a:srgbClr val="FFFFFF"/>
              </a:buClr>
              <a:buSzPts val="3000"/>
              <a:buFont typeface="Open Sans"/>
              <a:buNone/>
              <a:defRPr sz="3000">
                <a:solidFill>
                  <a:srgbClr val="FFFFFF"/>
                </a:solidFill>
                <a:latin typeface="Open Sans"/>
                <a:ea typeface="Open Sans"/>
                <a:cs typeface="Open Sans"/>
                <a:sym typeface="Open Sans"/>
              </a:defRPr>
            </a:lvl1pPr>
            <a:lvl2pPr lvl="1" rtl="0">
              <a:spcBef>
                <a:spcPts val="0"/>
              </a:spcBef>
              <a:spcAft>
                <a:spcPts val="0"/>
              </a:spcAft>
              <a:buClr>
                <a:srgbClr val="FFFFFF"/>
              </a:buClr>
              <a:buSzPts val="2800"/>
              <a:buFont typeface="Muli"/>
              <a:buNone/>
              <a:defRPr>
                <a:solidFill>
                  <a:srgbClr val="FFFFFF"/>
                </a:solidFill>
                <a:latin typeface="Muli"/>
                <a:ea typeface="Muli"/>
                <a:cs typeface="Muli"/>
                <a:sym typeface="Muli"/>
              </a:defRPr>
            </a:lvl2pPr>
            <a:lvl3pPr lvl="2" rtl="0">
              <a:spcBef>
                <a:spcPts val="0"/>
              </a:spcBef>
              <a:spcAft>
                <a:spcPts val="0"/>
              </a:spcAft>
              <a:buClr>
                <a:srgbClr val="FFFFFF"/>
              </a:buClr>
              <a:buSzPts val="2800"/>
              <a:buFont typeface="Muli"/>
              <a:buNone/>
              <a:defRPr>
                <a:solidFill>
                  <a:srgbClr val="FFFFFF"/>
                </a:solidFill>
                <a:latin typeface="Muli"/>
                <a:ea typeface="Muli"/>
                <a:cs typeface="Muli"/>
                <a:sym typeface="Muli"/>
              </a:defRPr>
            </a:lvl3pPr>
            <a:lvl4pPr lvl="3" rtl="0">
              <a:spcBef>
                <a:spcPts val="0"/>
              </a:spcBef>
              <a:spcAft>
                <a:spcPts val="0"/>
              </a:spcAft>
              <a:buClr>
                <a:srgbClr val="FFFFFF"/>
              </a:buClr>
              <a:buSzPts val="2800"/>
              <a:buFont typeface="Muli"/>
              <a:buNone/>
              <a:defRPr>
                <a:solidFill>
                  <a:srgbClr val="FFFFFF"/>
                </a:solidFill>
                <a:latin typeface="Muli"/>
                <a:ea typeface="Muli"/>
                <a:cs typeface="Muli"/>
                <a:sym typeface="Muli"/>
              </a:defRPr>
            </a:lvl4pPr>
            <a:lvl5pPr lvl="4" rtl="0">
              <a:spcBef>
                <a:spcPts val="0"/>
              </a:spcBef>
              <a:spcAft>
                <a:spcPts val="0"/>
              </a:spcAft>
              <a:buClr>
                <a:srgbClr val="FFFFFF"/>
              </a:buClr>
              <a:buSzPts val="2800"/>
              <a:buFont typeface="Muli"/>
              <a:buNone/>
              <a:defRPr>
                <a:solidFill>
                  <a:srgbClr val="FFFFFF"/>
                </a:solidFill>
                <a:latin typeface="Muli"/>
                <a:ea typeface="Muli"/>
                <a:cs typeface="Muli"/>
                <a:sym typeface="Muli"/>
              </a:defRPr>
            </a:lvl5pPr>
            <a:lvl6pPr lvl="5" rtl="0">
              <a:spcBef>
                <a:spcPts val="0"/>
              </a:spcBef>
              <a:spcAft>
                <a:spcPts val="0"/>
              </a:spcAft>
              <a:buClr>
                <a:srgbClr val="FFFFFF"/>
              </a:buClr>
              <a:buSzPts val="2800"/>
              <a:buFont typeface="Muli"/>
              <a:buNone/>
              <a:defRPr>
                <a:solidFill>
                  <a:srgbClr val="FFFFFF"/>
                </a:solidFill>
                <a:latin typeface="Muli"/>
                <a:ea typeface="Muli"/>
                <a:cs typeface="Muli"/>
                <a:sym typeface="Muli"/>
              </a:defRPr>
            </a:lvl6pPr>
            <a:lvl7pPr lvl="6" rtl="0">
              <a:spcBef>
                <a:spcPts val="0"/>
              </a:spcBef>
              <a:spcAft>
                <a:spcPts val="0"/>
              </a:spcAft>
              <a:buClr>
                <a:srgbClr val="FFFFFF"/>
              </a:buClr>
              <a:buSzPts val="2800"/>
              <a:buFont typeface="Muli"/>
              <a:buNone/>
              <a:defRPr>
                <a:solidFill>
                  <a:srgbClr val="FFFFFF"/>
                </a:solidFill>
                <a:latin typeface="Muli"/>
                <a:ea typeface="Muli"/>
                <a:cs typeface="Muli"/>
                <a:sym typeface="Muli"/>
              </a:defRPr>
            </a:lvl7pPr>
            <a:lvl8pPr lvl="7" rtl="0">
              <a:spcBef>
                <a:spcPts val="0"/>
              </a:spcBef>
              <a:spcAft>
                <a:spcPts val="0"/>
              </a:spcAft>
              <a:buClr>
                <a:srgbClr val="FFFFFF"/>
              </a:buClr>
              <a:buSzPts val="2800"/>
              <a:buFont typeface="Muli"/>
              <a:buNone/>
              <a:defRPr>
                <a:solidFill>
                  <a:srgbClr val="FFFFFF"/>
                </a:solidFill>
                <a:latin typeface="Muli"/>
                <a:ea typeface="Muli"/>
                <a:cs typeface="Muli"/>
                <a:sym typeface="Muli"/>
              </a:defRPr>
            </a:lvl8pPr>
            <a:lvl9pPr lvl="8" rtl="0">
              <a:spcBef>
                <a:spcPts val="0"/>
              </a:spcBef>
              <a:spcAft>
                <a:spcPts val="0"/>
              </a:spcAft>
              <a:buClr>
                <a:srgbClr val="FFFFFF"/>
              </a:buClr>
              <a:buSzPts val="2800"/>
              <a:buFont typeface="Muli"/>
              <a:buNone/>
              <a:defRPr>
                <a:solidFill>
                  <a:srgbClr val="FFFFFF"/>
                </a:solidFill>
                <a:latin typeface="Muli"/>
                <a:ea typeface="Muli"/>
                <a:cs typeface="Muli"/>
                <a:sym typeface="Mul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_ONLY_1">
    <p:spTree>
      <p:nvGrpSpPr>
        <p:cNvPr id="58" name="Shape 58"/>
        <p:cNvGrpSpPr/>
        <p:nvPr/>
      </p:nvGrpSpPr>
      <p:grpSpPr>
        <a:xfrm>
          <a:off x="0" y="0"/>
          <a:ext cx="0" cy="0"/>
          <a:chOff x="0" y="0"/>
          <a:chExt cx="0" cy="0"/>
        </a:xfrm>
      </p:grpSpPr>
      <p:sp>
        <p:nvSpPr>
          <p:cNvPr id="59" name="Google Shape;59;p15"/>
          <p:cNvSpPr/>
          <p:nvPr/>
        </p:nvSpPr>
        <p:spPr>
          <a:xfrm>
            <a:off x="-104375" y="-79325"/>
            <a:ext cx="9454485" cy="1227578"/>
          </a:xfrm>
          <a:custGeom>
            <a:rect b="b" l="l" r="r" t="t"/>
            <a:pathLst>
              <a:path extrusionOk="0" h="47599" w="366595">
                <a:moveTo>
                  <a:pt x="417" y="45093"/>
                </a:moveTo>
                <a:lnTo>
                  <a:pt x="48434" y="47599"/>
                </a:lnTo>
                <a:lnTo>
                  <a:pt x="366595" y="39665"/>
                </a:lnTo>
                <a:lnTo>
                  <a:pt x="366595" y="0"/>
                </a:lnTo>
                <a:lnTo>
                  <a:pt x="0" y="0"/>
                </a:lnTo>
                <a:close/>
              </a:path>
            </a:pathLst>
          </a:custGeom>
          <a:solidFill>
            <a:srgbClr val="434343"/>
          </a:solidFill>
          <a:ln cap="flat" cmpd="sng" w="9525">
            <a:solidFill>
              <a:srgbClr val="434343"/>
            </a:solidFill>
            <a:prstDash val="solid"/>
            <a:round/>
            <a:headEnd len="med" w="med" type="none"/>
            <a:tailEnd len="med" w="med" type="none"/>
          </a:ln>
        </p:spPr>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5"/>
          <p:cNvSpPr txBox="1"/>
          <p:nvPr>
            <p:ph type="title"/>
          </p:nvPr>
        </p:nvSpPr>
        <p:spPr>
          <a:xfrm>
            <a:off x="311700" y="222600"/>
            <a:ext cx="8520600" cy="572700"/>
          </a:xfrm>
          <a:prstGeom prst="rect">
            <a:avLst/>
          </a:prstGeom>
        </p:spPr>
        <p:txBody>
          <a:bodyPr anchorCtr="0" anchor="t" bIns="91425" lIns="91425" spcFirstLastPara="1" rIns="91425" wrap="square" tIns="91425"/>
          <a:lstStyle>
            <a:lvl1pPr lvl="0" rtl="0" algn="ctr">
              <a:spcBef>
                <a:spcPts val="0"/>
              </a:spcBef>
              <a:spcAft>
                <a:spcPts val="0"/>
              </a:spcAft>
              <a:buClr>
                <a:srgbClr val="FFFFFF"/>
              </a:buClr>
              <a:buSzPts val="3000"/>
              <a:buFont typeface="Open Sans"/>
              <a:buNone/>
              <a:defRPr sz="3000">
                <a:solidFill>
                  <a:srgbClr val="FFFFFF"/>
                </a:solidFill>
                <a:latin typeface="Open Sans"/>
                <a:ea typeface="Open Sans"/>
                <a:cs typeface="Open Sans"/>
                <a:sym typeface="Open Sans"/>
              </a:defRPr>
            </a:lvl1pPr>
            <a:lvl2pPr lvl="1" rtl="0">
              <a:spcBef>
                <a:spcPts val="0"/>
              </a:spcBef>
              <a:spcAft>
                <a:spcPts val="0"/>
              </a:spcAft>
              <a:buClr>
                <a:srgbClr val="FFFFFF"/>
              </a:buClr>
              <a:buSzPts val="2800"/>
              <a:buFont typeface="Muli"/>
              <a:buNone/>
              <a:defRPr>
                <a:solidFill>
                  <a:srgbClr val="FFFFFF"/>
                </a:solidFill>
                <a:latin typeface="Muli"/>
                <a:ea typeface="Muli"/>
                <a:cs typeface="Muli"/>
                <a:sym typeface="Muli"/>
              </a:defRPr>
            </a:lvl2pPr>
            <a:lvl3pPr lvl="2" rtl="0">
              <a:spcBef>
                <a:spcPts val="0"/>
              </a:spcBef>
              <a:spcAft>
                <a:spcPts val="0"/>
              </a:spcAft>
              <a:buClr>
                <a:srgbClr val="FFFFFF"/>
              </a:buClr>
              <a:buSzPts val="2800"/>
              <a:buFont typeface="Muli"/>
              <a:buNone/>
              <a:defRPr>
                <a:solidFill>
                  <a:srgbClr val="FFFFFF"/>
                </a:solidFill>
                <a:latin typeface="Muli"/>
                <a:ea typeface="Muli"/>
                <a:cs typeface="Muli"/>
                <a:sym typeface="Muli"/>
              </a:defRPr>
            </a:lvl3pPr>
            <a:lvl4pPr lvl="3" rtl="0">
              <a:spcBef>
                <a:spcPts val="0"/>
              </a:spcBef>
              <a:spcAft>
                <a:spcPts val="0"/>
              </a:spcAft>
              <a:buClr>
                <a:srgbClr val="FFFFFF"/>
              </a:buClr>
              <a:buSzPts val="2800"/>
              <a:buFont typeface="Muli"/>
              <a:buNone/>
              <a:defRPr>
                <a:solidFill>
                  <a:srgbClr val="FFFFFF"/>
                </a:solidFill>
                <a:latin typeface="Muli"/>
                <a:ea typeface="Muli"/>
                <a:cs typeface="Muli"/>
                <a:sym typeface="Muli"/>
              </a:defRPr>
            </a:lvl4pPr>
            <a:lvl5pPr lvl="4" rtl="0">
              <a:spcBef>
                <a:spcPts val="0"/>
              </a:spcBef>
              <a:spcAft>
                <a:spcPts val="0"/>
              </a:spcAft>
              <a:buClr>
                <a:srgbClr val="FFFFFF"/>
              </a:buClr>
              <a:buSzPts val="2800"/>
              <a:buFont typeface="Muli"/>
              <a:buNone/>
              <a:defRPr>
                <a:solidFill>
                  <a:srgbClr val="FFFFFF"/>
                </a:solidFill>
                <a:latin typeface="Muli"/>
                <a:ea typeface="Muli"/>
                <a:cs typeface="Muli"/>
                <a:sym typeface="Muli"/>
              </a:defRPr>
            </a:lvl5pPr>
            <a:lvl6pPr lvl="5" rtl="0">
              <a:spcBef>
                <a:spcPts val="0"/>
              </a:spcBef>
              <a:spcAft>
                <a:spcPts val="0"/>
              </a:spcAft>
              <a:buClr>
                <a:srgbClr val="FFFFFF"/>
              </a:buClr>
              <a:buSzPts val="2800"/>
              <a:buFont typeface="Muli"/>
              <a:buNone/>
              <a:defRPr>
                <a:solidFill>
                  <a:srgbClr val="FFFFFF"/>
                </a:solidFill>
                <a:latin typeface="Muli"/>
                <a:ea typeface="Muli"/>
                <a:cs typeface="Muli"/>
                <a:sym typeface="Muli"/>
              </a:defRPr>
            </a:lvl6pPr>
            <a:lvl7pPr lvl="6" rtl="0">
              <a:spcBef>
                <a:spcPts val="0"/>
              </a:spcBef>
              <a:spcAft>
                <a:spcPts val="0"/>
              </a:spcAft>
              <a:buClr>
                <a:srgbClr val="FFFFFF"/>
              </a:buClr>
              <a:buSzPts val="2800"/>
              <a:buFont typeface="Muli"/>
              <a:buNone/>
              <a:defRPr>
                <a:solidFill>
                  <a:srgbClr val="FFFFFF"/>
                </a:solidFill>
                <a:latin typeface="Muli"/>
                <a:ea typeface="Muli"/>
                <a:cs typeface="Muli"/>
                <a:sym typeface="Muli"/>
              </a:defRPr>
            </a:lvl7pPr>
            <a:lvl8pPr lvl="7" rtl="0">
              <a:spcBef>
                <a:spcPts val="0"/>
              </a:spcBef>
              <a:spcAft>
                <a:spcPts val="0"/>
              </a:spcAft>
              <a:buClr>
                <a:srgbClr val="FFFFFF"/>
              </a:buClr>
              <a:buSzPts val="2800"/>
              <a:buFont typeface="Muli"/>
              <a:buNone/>
              <a:defRPr>
                <a:solidFill>
                  <a:srgbClr val="FFFFFF"/>
                </a:solidFill>
                <a:latin typeface="Muli"/>
                <a:ea typeface="Muli"/>
                <a:cs typeface="Muli"/>
                <a:sym typeface="Muli"/>
              </a:defRPr>
            </a:lvl8pPr>
            <a:lvl9pPr lvl="8" rtl="0">
              <a:spcBef>
                <a:spcPts val="0"/>
              </a:spcBef>
              <a:spcAft>
                <a:spcPts val="0"/>
              </a:spcAft>
              <a:buClr>
                <a:srgbClr val="FFFFFF"/>
              </a:buClr>
              <a:buSzPts val="2800"/>
              <a:buFont typeface="Muli"/>
              <a:buNone/>
              <a:defRPr>
                <a:solidFill>
                  <a:srgbClr val="FFFFFF"/>
                </a:solidFill>
                <a:latin typeface="Muli"/>
                <a:ea typeface="Muli"/>
                <a:cs typeface="Muli"/>
                <a:sym typeface="Mul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4">
  <p:cSld name="TITLE_ONLY_4">
    <p:spTree>
      <p:nvGrpSpPr>
        <p:cNvPr id="62" name="Shape 62"/>
        <p:cNvGrpSpPr/>
        <p:nvPr/>
      </p:nvGrpSpPr>
      <p:grpSpPr>
        <a:xfrm>
          <a:off x="0" y="0"/>
          <a:ext cx="0" cy="0"/>
          <a:chOff x="0" y="0"/>
          <a:chExt cx="0" cy="0"/>
        </a:xfrm>
      </p:grpSpPr>
      <p:sp>
        <p:nvSpPr>
          <p:cNvPr id="63" name="Google Shape;63;p16"/>
          <p:cNvSpPr/>
          <p:nvPr/>
        </p:nvSpPr>
        <p:spPr>
          <a:xfrm>
            <a:off x="-104375" y="-79325"/>
            <a:ext cx="9454485" cy="1227578"/>
          </a:xfrm>
          <a:custGeom>
            <a:rect b="b" l="l" r="r" t="t"/>
            <a:pathLst>
              <a:path extrusionOk="0" h="47599" w="366595">
                <a:moveTo>
                  <a:pt x="417" y="45093"/>
                </a:moveTo>
                <a:lnTo>
                  <a:pt x="48434" y="47599"/>
                </a:lnTo>
                <a:lnTo>
                  <a:pt x="366595" y="39665"/>
                </a:lnTo>
                <a:lnTo>
                  <a:pt x="366595" y="0"/>
                </a:lnTo>
                <a:lnTo>
                  <a:pt x="0" y="0"/>
                </a:lnTo>
                <a:close/>
              </a:path>
            </a:pathLst>
          </a:custGeom>
          <a:solidFill>
            <a:srgbClr val="434343"/>
          </a:solidFill>
          <a:ln cap="flat" cmpd="sng" w="9525">
            <a:solidFill>
              <a:srgbClr val="434343"/>
            </a:solidFill>
            <a:prstDash val="solid"/>
            <a:round/>
            <a:headEnd len="med" w="med" type="none"/>
            <a:tailEnd len="med" w="med" type="none"/>
          </a:ln>
        </p:spPr>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6"/>
          <p:cNvSpPr txBox="1"/>
          <p:nvPr>
            <p:ph type="title"/>
          </p:nvPr>
        </p:nvSpPr>
        <p:spPr>
          <a:xfrm>
            <a:off x="311700" y="222600"/>
            <a:ext cx="8520600" cy="572700"/>
          </a:xfrm>
          <a:prstGeom prst="rect">
            <a:avLst/>
          </a:prstGeom>
        </p:spPr>
        <p:txBody>
          <a:bodyPr anchorCtr="0" anchor="t" bIns="91425" lIns="91425" spcFirstLastPara="1" rIns="91425" wrap="square" tIns="91425"/>
          <a:lstStyle>
            <a:lvl1pPr lvl="0" rtl="0" algn="ctr">
              <a:spcBef>
                <a:spcPts val="0"/>
              </a:spcBef>
              <a:spcAft>
                <a:spcPts val="0"/>
              </a:spcAft>
              <a:buClr>
                <a:srgbClr val="FFFFFF"/>
              </a:buClr>
              <a:buSzPts val="3000"/>
              <a:buFont typeface="Open Sans"/>
              <a:buNone/>
              <a:defRPr sz="3000">
                <a:solidFill>
                  <a:srgbClr val="FFFFFF"/>
                </a:solidFill>
                <a:latin typeface="Open Sans"/>
                <a:ea typeface="Open Sans"/>
                <a:cs typeface="Open Sans"/>
                <a:sym typeface="Open Sans"/>
              </a:defRPr>
            </a:lvl1pPr>
            <a:lvl2pPr lvl="1" rtl="0">
              <a:spcBef>
                <a:spcPts val="0"/>
              </a:spcBef>
              <a:spcAft>
                <a:spcPts val="0"/>
              </a:spcAft>
              <a:buClr>
                <a:srgbClr val="FFFFFF"/>
              </a:buClr>
              <a:buSzPts val="2800"/>
              <a:buFont typeface="Muli"/>
              <a:buNone/>
              <a:defRPr>
                <a:solidFill>
                  <a:srgbClr val="FFFFFF"/>
                </a:solidFill>
                <a:latin typeface="Muli"/>
                <a:ea typeface="Muli"/>
                <a:cs typeface="Muli"/>
                <a:sym typeface="Muli"/>
              </a:defRPr>
            </a:lvl2pPr>
            <a:lvl3pPr lvl="2" rtl="0">
              <a:spcBef>
                <a:spcPts val="0"/>
              </a:spcBef>
              <a:spcAft>
                <a:spcPts val="0"/>
              </a:spcAft>
              <a:buClr>
                <a:srgbClr val="FFFFFF"/>
              </a:buClr>
              <a:buSzPts val="2800"/>
              <a:buFont typeface="Muli"/>
              <a:buNone/>
              <a:defRPr>
                <a:solidFill>
                  <a:srgbClr val="FFFFFF"/>
                </a:solidFill>
                <a:latin typeface="Muli"/>
                <a:ea typeface="Muli"/>
                <a:cs typeface="Muli"/>
                <a:sym typeface="Muli"/>
              </a:defRPr>
            </a:lvl3pPr>
            <a:lvl4pPr lvl="3" rtl="0">
              <a:spcBef>
                <a:spcPts val="0"/>
              </a:spcBef>
              <a:spcAft>
                <a:spcPts val="0"/>
              </a:spcAft>
              <a:buClr>
                <a:srgbClr val="FFFFFF"/>
              </a:buClr>
              <a:buSzPts val="2800"/>
              <a:buFont typeface="Muli"/>
              <a:buNone/>
              <a:defRPr>
                <a:solidFill>
                  <a:srgbClr val="FFFFFF"/>
                </a:solidFill>
                <a:latin typeface="Muli"/>
                <a:ea typeface="Muli"/>
                <a:cs typeface="Muli"/>
                <a:sym typeface="Muli"/>
              </a:defRPr>
            </a:lvl4pPr>
            <a:lvl5pPr lvl="4" rtl="0">
              <a:spcBef>
                <a:spcPts val="0"/>
              </a:spcBef>
              <a:spcAft>
                <a:spcPts val="0"/>
              </a:spcAft>
              <a:buClr>
                <a:srgbClr val="FFFFFF"/>
              </a:buClr>
              <a:buSzPts val="2800"/>
              <a:buFont typeface="Muli"/>
              <a:buNone/>
              <a:defRPr>
                <a:solidFill>
                  <a:srgbClr val="FFFFFF"/>
                </a:solidFill>
                <a:latin typeface="Muli"/>
                <a:ea typeface="Muli"/>
                <a:cs typeface="Muli"/>
                <a:sym typeface="Muli"/>
              </a:defRPr>
            </a:lvl5pPr>
            <a:lvl6pPr lvl="5" rtl="0">
              <a:spcBef>
                <a:spcPts val="0"/>
              </a:spcBef>
              <a:spcAft>
                <a:spcPts val="0"/>
              </a:spcAft>
              <a:buClr>
                <a:srgbClr val="FFFFFF"/>
              </a:buClr>
              <a:buSzPts val="2800"/>
              <a:buFont typeface="Muli"/>
              <a:buNone/>
              <a:defRPr>
                <a:solidFill>
                  <a:srgbClr val="FFFFFF"/>
                </a:solidFill>
                <a:latin typeface="Muli"/>
                <a:ea typeface="Muli"/>
                <a:cs typeface="Muli"/>
                <a:sym typeface="Muli"/>
              </a:defRPr>
            </a:lvl6pPr>
            <a:lvl7pPr lvl="6" rtl="0">
              <a:spcBef>
                <a:spcPts val="0"/>
              </a:spcBef>
              <a:spcAft>
                <a:spcPts val="0"/>
              </a:spcAft>
              <a:buClr>
                <a:srgbClr val="FFFFFF"/>
              </a:buClr>
              <a:buSzPts val="2800"/>
              <a:buFont typeface="Muli"/>
              <a:buNone/>
              <a:defRPr>
                <a:solidFill>
                  <a:srgbClr val="FFFFFF"/>
                </a:solidFill>
                <a:latin typeface="Muli"/>
                <a:ea typeface="Muli"/>
                <a:cs typeface="Muli"/>
                <a:sym typeface="Muli"/>
              </a:defRPr>
            </a:lvl7pPr>
            <a:lvl8pPr lvl="7" rtl="0">
              <a:spcBef>
                <a:spcPts val="0"/>
              </a:spcBef>
              <a:spcAft>
                <a:spcPts val="0"/>
              </a:spcAft>
              <a:buClr>
                <a:srgbClr val="FFFFFF"/>
              </a:buClr>
              <a:buSzPts val="2800"/>
              <a:buFont typeface="Muli"/>
              <a:buNone/>
              <a:defRPr>
                <a:solidFill>
                  <a:srgbClr val="FFFFFF"/>
                </a:solidFill>
                <a:latin typeface="Muli"/>
                <a:ea typeface="Muli"/>
                <a:cs typeface="Muli"/>
                <a:sym typeface="Muli"/>
              </a:defRPr>
            </a:lvl8pPr>
            <a:lvl9pPr lvl="8" rtl="0">
              <a:spcBef>
                <a:spcPts val="0"/>
              </a:spcBef>
              <a:spcAft>
                <a:spcPts val="0"/>
              </a:spcAft>
              <a:buClr>
                <a:srgbClr val="FFFFFF"/>
              </a:buClr>
              <a:buSzPts val="2800"/>
              <a:buFont typeface="Muli"/>
              <a:buNone/>
              <a:defRPr>
                <a:solidFill>
                  <a:srgbClr val="FFFFFF"/>
                </a:solidFill>
                <a:latin typeface="Muli"/>
                <a:ea typeface="Muli"/>
                <a:cs typeface="Muli"/>
                <a:sym typeface="Mul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80.png"/><Relationship Id="rId6" Type="http://schemas.openxmlformats.org/officeDocument/2006/relationships/image" Target="../media/image72.png"/><Relationship Id="rId7" Type="http://schemas.openxmlformats.org/officeDocument/2006/relationships/image" Target="../media/image98.png"/><Relationship Id="rId8" Type="http://schemas.openxmlformats.org/officeDocument/2006/relationships/image" Target="../media/image9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42.png"/><Relationship Id="rId5" Type="http://schemas.openxmlformats.org/officeDocument/2006/relationships/image" Target="../media/image29.jpg"/><Relationship Id="rId6" Type="http://schemas.openxmlformats.org/officeDocument/2006/relationships/image" Target="../media/image32.png"/><Relationship Id="rId7"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40.jpg"/><Relationship Id="rId5" Type="http://schemas.openxmlformats.org/officeDocument/2006/relationships/image" Target="../media/image33.jpg"/><Relationship Id="rId6" Type="http://schemas.openxmlformats.org/officeDocument/2006/relationships/image" Target="../media/image32.png"/><Relationship Id="rId7"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36.jpg"/><Relationship Id="rId6" Type="http://schemas.openxmlformats.org/officeDocument/2006/relationships/image" Target="../media/image31.png"/><Relationship Id="rId7"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7.png"/><Relationship Id="rId9" Type="http://schemas.openxmlformats.org/officeDocument/2006/relationships/image" Target="../media/image39.png"/><Relationship Id="rId5" Type="http://schemas.openxmlformats.org/officeDocument/2006/relationships/image" Target="../media/image43.png"/><Relationship Id="rId6" Type="http://schemas.openxmlformats.org/officeDocument/2006/relationships/image" Target="../media/image35.png"/><Relationship Id="rId7" Type="http://schemas.openxmlformats.org/officeDocument/2006/relationships/image" Target="../media/image50.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3.jpg"/><Relationship Id="rId4" Type="http://schemas.openxmlformats.org/officeDocument/2006/relationships/image" Target="../media/image101.png"/><Relationship Id="rId5" Type="http://schemas.openxmlformats.org/officeDocument/2006/relationships/image" Target="../media/image51.png"/><Relationship Id="rId6" Type="http://schemas.openxmlformats.org/officeDocument/2006/relationships/image" Target="../media/image105.png"/><Relationship Id="rId7"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0.jpg"/><Relationship Id="rId4" Type="http://schemas.openxmlformats.org/officeDocument/2006/relationships/hyperlink" Target="https://www.anchorwave.com/our-wor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7.png"/><Relationship Id="rId4" Type="http://schemas.openxmlformats.org/officeDocument/2006/relationships/image" Target="../media/image56.png"/><Relationship Id="rId5" Type="http://schemas.openxmlformats.org/officeDocument/2006/relationships/hyperlink" Target="https://www.visiongraphics-inc.com/" TargetMode="External"/><Relationship Id="rId6" Type="http://schemas.openxmlformats.org/officeDocument/2006/relationships/image" Target="../media/image46.png"/><Relationship Id="rId7"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8.png"/><Relationship Id="rId4" Type="http://schemas.openxmlformats.org/officeDocument/2006/relationships/image" Target="../media/image87.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61.png"/><Relationship Id="rId8"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63.png"/><Relationship Id="rId5" Type="http://schemas.openxmlformats.org/officeDocument/2006/relationships/image" Target="../media/image71.png"/><Relationship Id="rId6"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04.png"/><Relationship Id="rId4" Type="http://schemas.openxmlformats.org/officeDocument/2006/relationships/image" Target="../media/image81.jpg"/><Relationship Id="rId5" Type="http://schemas.openxmlformats.org/officeDocument/2006/relationships/image" Target="../media/image77.png"/><Relationship Id="rId6" Type="http://schemas.openxmlformats.org/officeDocument/2006/relationships/image" Target="../media/image69.png"/><Relationship Id="rId7" Type="http://schemas.openxmlformats.org/officeDocument/2006/relationships/image" Target="../media/image76.jpg"/><Relationship Id="rId8" Type="http://schemas.openxmlformats.org/officeDocument/2006/relationships/image" Target="../media/image73.jpg"/></Relationships>
</file>

<file path=ppt/slides/_rels/slide26.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94.pn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09.png"/><Relationship Id="rId4" Type="http://schemas.openxmlformats.org/officeDocument/2006/relationships/image" Target="../media/image78.png"/><Relationship Id="rId9" Type="http://schemas.openxmlformats.org/officeDocument/2006/relationships/image" Target="../media/image93.png"/><Relationship Id="rId5" Type="http://schemas.openxmlformats.org/officeDocument/2006/relationships/image" Target="../media/image85.png"/><Relationship Id="rId6" Type="http://schemas.openxmlformats.org/officeDocument/2006/relationships/image" Target="../media/image91.png"/><Relationship Id="rId7" Type="http://schemas.openxmlformats.org/officeDocument/2006/relationships/image" Target="../media/image83.png"/><Relationship Id="rId8" Type="http://schemas.openxmlformats.org/officeDocument/2006/relationships/image" Target="../media/image84.png"/></Relationships>
</file>

<file path=ppt/slides/_rels/slide27.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94.png"/><Relationship Id="rId13" Type="http://schemas.openxmlformats.org/officeDocument/2006/relationships/image" Target="../media/image82.png"/><Relationship Id="rId12" Type="http://schemas.openxmlformats.org/officeDocument/2006/relationships/image" Target="../media/image95.png"/><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09.png"/><Relationship Id="rId4" Type="http://schemas.openxmlformats.org/officeDocument/2006/relationships/image" Target="../media/image78.png"/><Relationship Id="rId9" Type="http://schemas.openxmlformats.org/officeDocument/2006/relationships/image" Target="../media/image93.png"/><Relationship Id="rId5" Type="http://schemas.openxmlformats.org/officeDocument/2006/relationships/image" Target="../media/image85.png"/><Relationship Id="rId6" Type="http://schemas.openxmlformats.org/officeDocument/2006/relationships/image" Target="../media/image91.png"/><Relationship Id="rId7" Type="http://schemas.openxmlformats.org/officeDocument/2006/relationships/image" Target="../media/image83.png"/><Relationship Id="rId8"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99.jpg"/><Relationship Id="rId4" Type="http://schemas.openxmlformats.org/officeDocument/2006/relationships/image" Target="../media/image89.png"/><Relationship Id="rId5" Type="http://schemas.openxmlformats.org/officeDocument/2006/relationships/image" Target="../media/image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96.png"/></Relationships>
</file>

<file path=ppt/slides/_rels/slide3.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image" Target="../media/image48.jp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54.jpg"/><Relationship Id="rId9" Type="http://schemas.openxmlformats.org/officeDocument/2006/relationships/image" Target="../media/image2.png"/><Relationship Id="rId5" Type="http://schemas.openxmlformats.org/officeDocument/2006/relationships/image" Target="../media/image103.png"/><Relationship Id="rId6" Type="http://schemas.openxmlformats.org/officeDocument/2006/relationships/image" Target="../media/image60.png"/><Relationship Id="rId7" Type="http://schemas.openxmlformats.org/officeDocument/2006/relationships/image" Target="../media/image1.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99.jp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hyperlink" Target="https://www.anchorwave.com/web-services-agreemen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97.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7.jpg"/><Relationship Id="rId4" Type="http://schemas.openxmlformats.org/officeDocument/2006/relationships/image" Target="../media/image15.jpg"/><Relationship Id="rId5" Type="http://schemas.openxmlformats.org/officeDocument/2006/relationships/image" Target="../media/image68.jpg"/><Relationship Id="rId6" Type="http://schemas.openxmlformats.org/officeDocument/2006/relationships/image" Target="../media/image17.jpg"/></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2.png"/><Relationship Id="rId12"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0.jpg"/><Relationship Id="rId4" Type="http://schemas.openxmlformats.org/officeDocument/2006/relationships/image" Target="../media/image52.jpg"/><Relationship Id="rId5" Type="http://schemas.openxmlformats.org/officeDocument/2006/relationships/image" Target="../media/image18.jpg"/><Relationship Id="rId6" Type="http://schemas.openxmlformats.org/officeDocument/2006/relationships/image" Target="../media/image1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58.png"/><Relationship Id="rId7" Type="http://schemas.openxmlformats.org/officeDocument/2006/relationships/image" Target="../media/image88.png"/><Relationship Id="rId8"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9" name="Shape 69"/>
        <p:cNvGrpSpPr/>
        <p:nvPr/>
      </p:nvGrpSpPr>
      <p:grpSpPr>
        <a:xfrm>
          <a:off x="0" y="0"/>
          <a:ext cx="0" cy="0"/>
          <a:chOff x="0" y="0"/>
          <a:chExt cx="0" cy="0"/>
        </a:xfrm>
      </p:grpSpPr>
      <p:pic>
        <p:nvPicPr>
          <p:cNvPr id="70" name="Google Shape;70;p17"/>
          <p:cNvPicPr preferRelativeResize="0"/>
          <p:nvPr/>
        </p:nvPicPr>
        <p:blipFill rotWithShape="1">
          <a:blip r:embed="rId3">
            <a:alphaModFix/>
          </a:blip>
          <a:srcRect b="0" l="-10582" r="0" t="0"/>
          <a:stretch/>
        </p:blipFill>
        <p:spPr>
          <a:xfrm>
            <a:off x="-333234" y="0"/>
            <a:ext cx="3482817" cy="5143498"/>
          </a:xfrm>
          <a:prstGeom prst="rect">
            <a:avLst/>
          </a:prstGeom>
          <a:noFill/>
          <a:ln>
            <a:noFill/>
          </a:ln>
        </p:spPr>
      </p:pic>
      <p:sp>
        <p:nvSpPr>
          <p:cNvPr id="71" name="Google Shape;71;p17"/>
          <p:cNvSpPr/>
          <p:nvPr/>
        </p:nvSpPr>
        <p:spPr>
          <a:xfrm>
            <a:off x="0" y="-36600"/>
            <a:ext cx="3151800" cy="5180100"/>
          </a:xfrm>
          <a:prstGeom prst="rect">
            <a:avLst/>
          </a:prstGeom>
          <a:solidFill>
            <a:srgbClr val="000000">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D2D2D"/>
              </a:solidFill>
            </a:endParaRPr>
          </a:p>
        </p:txBody>
      </p:sp>
      <p:pic>
        <p:nvPicPr>
          <p:cNvPr descr="2305629-AW2015FinalLogo---ReverseTag.png" id="72" name="Google Shape;72;p17"/>
          <p:cNvPicPr preferRelativeResize="0"/>
          <p:nvPr/>
        </p:nvPicPr>
        <p:blipFill>
          <a:blip r:embed="rId4">
            <a:alphaModFix/>
          </a:blip>
          <a:stretch>
            <a:fillRect/>
          </a:stretch>
        </p:blipFill>
        <p:spPr>
          <a:xfrm>
            <a:off x="4091056" y="1230963"/>
            <a:ext cx="4051674" cy="2681574"/>
          </a:xfrm>
          <a:prstGeom prst="rect">
            <a:avLst/>
          </a:prstGeom>
          <a:noFill/>
          <a:ln>
            <a:noFill/>
          </a:ln>
        </p:spPr>
      </p:pic>
      <p:sp>
        <p:nvSpPr>
          <p:cNvPr id="73" name="Google Shape;73;p17"/>
          <p:cNvSpPr txBox="1"/>
          <p:nvPr/>
        </p:nvSpPr>
        <p:spPr>
          <a:xfrm>
            <a:off x="258738" y="1726052"/>
            <a:ext cx="2567100" cy="18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1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PROPOSAL</a:t>
            </a:r>
            <a:endParaRPr b="1" sz="11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400">
              <a:solidFill>
                <a:srgbClr val="EFEFEF"/>
              </a:solidFill>
              <a:latin typeface="Montserrat"/>
              <a:ea typeface="Montserrat"/>
              <a:cs typeface="Montserrat"/>
              <a:sym typeface="Montserrat"/>
            </a:endParaRPr>
          </a:p>
          <a:p>
            <a:pPr indent="0" lvl="0" marL="0" rtl="0" algn="ctr">
              <a:spcBef>
                <a:spcPts val="0"/>
              </a:spcBef>
              <a:spcAft>
                <a:spcPts val="0"/>
              </a:spcAft>
              <a:buNone/>
            </a:pPr>
            <a:r>
              <a:rPr lang="en" sz="3000">
                <a:solidFill>
                  <a:srgbClr val="EFEFEF"/>
                </a:solidFill>
                <a:latin typeface="Montserrat Light"/>
                <a:ea typeface="Montserrat Light"/>
                <a:cs typeface="Montserrat Light"/>
                <a:sym typeface="Montserrat Light"/>
              </a:rPr>
              <a:t>WEB DESIGN</a:t>
            </a:r>
            <a:endParaRPr sz="3000">
              <a:solidFill>
                <a:srgbClr val="EFEFEF"/>
              </a:solidFill>
              <a:latin typeface="Montserrat Light"/>
              <a:ea typeface="Montserrat Light"/>
              <a:cs typeface="Montserrat Light"/>
              <a:sym typeface="Montserrat Light"/>
            </a:endParaRPr>
          </a:p>
        </p:txBody>
      </p:sp>
      <p:cxnSp>
        <p:nvCxnSpPr>
          <p:cNvPr id="74" name="Google Shape;74;p17"/>
          <p:cNvCxnSpPr/>
          <p:nvPr/>
        </p:nvCxnSpPr>
        <p:spPr>
          <a:xfrm>
            <a:off x="560100" y="2358758"/>
            <a:ext cx="19563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9" name="Shape 269"/>
        <p:cNvGrpSpPr/>
        <p:nvPr/>
      </p:nvGrpSpPr>
      <p:grpSpPr>
        <a:xfrm>
          <a:off x="0" y="0"/>
          <a:ext cx="0" cy="0"/>
          <a:chOff x="0" y="0"/>
          <a:chExt cx="0" cy="0"/>
        </a:xfrm>
      </p:grpSpPr>
      <p:pic>
        <p:nvPicPr>
          <p:cNvPr id="270" name="Google Shape;270;p26"/>
          <p:cNvPicPr preferRelativeResize="0"/>
          <p:nvPr/>
        </p:nvPicPr>
        <p:blipFill>
          <a:blip r:embed="rId3">
            <a:alphaModFix/>
          </a:blip>
          <a:stretch>
            <a:fillRect/>
          </a:stretch>
        </p:blipFill>
        <p:spPr>
          <a:xfrm>
            <a:off x="1849576" y="1210909"/>
            <a:ext cx="141809" cy="141810"/>
          </a:xfrm>
          <a:prstGeom prst="rect">
            <a:avLst/>
          </a:prstGeom>
          <a:noFill/>
          <a:ln>
            <a:noFill/>
          </a:ln>
        </p:spPr>
      </p:pic>
      <p:pic>
        <p:nvPicPr>
          <p:cNvPr id="271" name="Google Shape;271;p26"/>
          <p:cNvPicPr preferRelativeResize="0"/>
          <p:nvPr/>
        </p:nvPicPr>
        <p:blipFill>
          <a:blip r:embed="rId3">
            <a:alphaModFix/>
          </a:blip>
          <a:stretch>
            <a:fillRect/>
          </a:stretch>
        </p:blipFill>
        <p:spPr>
          <a:xfrm>
            <a:off x="1849576" y="1663936"/>
            <a:ext cx="141809" cy="141810"/>
          </a:xfrm>
          <a:prstGeom prst="rect">
            <a:avLst/>
          </a:prstGeom>
          <a:noFill/>
          <a:ln>
            <a:noFill/>
          </a:ln>
        </p:spPr>
      </p:pic>
      <p:pic>
        <p:nvPicPr>
          <p:cNvPr id="272" name="Google Shape;272;p26"/>
          <p:cNvPicPr preferRelativeResize="0"/>
          <p:nvPr/>
        </p:nvPicPr>
        <p:blipFill>
          <a:blip r:embed="rId3">
            <a:alphaModFix/>
          </a:blip>
          <a:stretch>
            <a:fillRect/>
          </a:stretch>
        </p:blipFill>
        <p:spPr>
          <a:xfrm>
            <a:off x="1849576" y="2116956"/>
            <a:ext cx="141809" cy="141810"/>
          </a:xfrm>
          <a:prstGeom prst="rect">
            <a:avLst/>
          </a:prstGeom>
          <a:noFill/>
          <a:ln>
            <a:noFill/>
          </a:ln>
        </p:spPr>
      </p:pic>
      <p:pic>
        <p:nvPicPr>
          <p:cNvPr id="273" name="Google Shape;273;p26"/>
          <p:cNvPicPr preferRelativeResize="0"/>
          <p:nvPr/>
        </p:nvPicPr>
        <p:blipFill>
          <a:blip r:embed="rId3">
            <a:alphaModFix/>
          </a:blip>
          <a:stretch>
            <a:fillRect/>
          </a:stretch>
        </p:blipFill>
        <p:spPr>
          <a:xfrm>
            <a:off x="1857065" y="2635176"/>
            <a:ext cx="141809" cy="141810"/>
          </a:xfrm>
          <a:prstGeom prst="rect">
            <a:avLst/>
          </a:prstGeom>
          <a:noFill/>
          <a:ln>
            <a:noFill/>
          </a:ln>
        </p:spPr>
      </p:pic>
      <p:pic>
        <p:nvPicPr>
          <p:cNvPr id="274" name="Google Shape;274;p26"/>
          <p:cNvPicPr preferRelativeResize="0"/>
          <p:nvPr/>
        </p:nvPicPr>
        <p:blipFill>
          <a:blip r:embed="rId3">
            <a:alphaModFix/>
          </a:blip>
          <a:stretch>
            <a:fillRect/>
          </a:stretch>
        </p:blipFill>
        <p:spPr>
          <a:xfrm>
            <a:off x="1864553" y="3103522"/>
            <a:ext cx="141809" cy="141810"/>
          </a:xfrm>
          <a:prstGeom prst="rect">
            <a:avLst/>
          </a:prstGeom>
          <a:noFill/>
          <a:ln>
            <a:noFill/>
          </a:ln>
        </p:spPr>
      </p:pic>
      <p:sp>
        <p:nvSpPr>
          <p:cNvPr id="275" name="Google Shape;275;p26"/>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WEBSITE </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RESEARCH</a:t>
            </a:r>
            <a:r>
              <a:rPr lang="en" sz="1700">
                <a:solidFill>
                  <a:srgbClr val="FFFFFF"/>
                </a:solidFill>
                <a:latin typeface="Montserrat Thin"/>
                <a:ea typeface="Montserrat Thin"/>
                <a:cs typeface="Montserrat Thin"/>
                <a:sym typeface="Montserrat Thin"/>
              </a:rPr>
              <a:t> </a:t>
            </a:r>
            <a:endParaRPr sz="1700">
              <a:solidFill>
                <a:srgbClr val="FFFFFF"/>
              </a:solidFill>
              <a:latin typeface="Montserrat Thin"/>
              <a:ea typeface="Montserrat Thin"/>
              <a:cs typeface="Montserrat Thin"/>
              <a:sym typeface="Montserrat Thin"/>
            </a:endParaRPr>
          </a:p>
        </p:txBody>
      </p:sp>
      <p:sp>
        <p:nvSpPr>
          <p:cNvPr id="277" name="Google Shape;277;p26"/>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sp>
        <p:nvSpPr>
          <p:cNvPr id="278" name="Google Shape;278;p26"/>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279" name="Google Shape;279;p26"/>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280" name="Google Shape;280;p26"/>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281" name="Google Shape;281;p26"/>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282" name="Google Shape;282;p26"/>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283" name="Google Shape;283;p26"/>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cxnSp>
        <p:nvCxnSpPr>
          <p:cNvPr id="284" name="Google Shape;284;p26"/>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285" name="Google Shape;285;p26"/>
          <p:cNvPicPr preferRelativeResize="0"/>
          <p:nvPr/>
        </p:nvPicPr>
        <p:blipFill>
          <a:blip r:embed="rId4">
            <a:alphaModFix amt="22000"/>
          </a:blip>
          <a:stretch>
            <a:fillRect/>
          </a:stretch>
        </p:blipFill>
        <p:spPr>
          <a:xfrm>
            <a:off x="370944" y="300373"/>
            <a:ext cx="786166" cy="615175"/>
          </a:xfrm>
          <a:prstGeom prst="rect">
            <a:avLst/>
          </a:prstGeom>
          <a:noFill/>
          <a:ln>
            <a:noFill/>
          </a:ln>
        </p:spPr>
      </p:pic>
      <p:cxnSp>
        <p:nvCxnSpPr>
          <p:cNvPr id="286" name="Google Shape;286;p26"/>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pic>
        <p:nvPicPr>
          <p:cNvPr id="287" name="Google Shape;287;p26"/>
          <p:cNvPicPr preferRelativeResize="0"/>
          <p:nvPr/>
        </p:nvPicPr>
        <p:blipFill>
          <a:blip r:embed="rId3">
            <a:alphaModFix/>
          </a:blip>
          <a:stretch>
            <a:fillRect/>
          </a:stretch>
        </p:blipFill>
        <p:spPr>
          <a:xfrm>
            <a:off x="1863151" y="3557401"/>
            <a:ext cx="141809" cy="141810"/>
          </a:xfrm>
          <a:prstGeom prst="rect">
            <a:avLst/>
          </a:prstGeom>
          <a:noFill/>
          <a:ln>
            <a:noFill/>
          </a:ln>
        </p:spPr>
      </p:pic>
      <p:sp>
        <p:nvSpPr>
          <p:cNvPr id="288" name="Google Shape;288;p26"/>
          <p:cNvSpPr txBox="1"/>
          <p:nvPr/>
        </p:nvSpPr>
        <p:spPr>
          <a:xfrm>
            <a:off x="1991393" y="1115270"/>
            <a:ext cx="1639500" cy="3893100"/>
          </a:xfrm>
          <a:prstGeom prst="rect">
            <a:avLst/>
          </a:prstGeom>
          <a:noFill/>
          <a:ln>
            <a:noFill/>
          </a:ln>
        </p:spPr>
        <p:txBody>
          <a:bodyPr anchorCtr="0" anchor="t" bIns="91425" lIns="91425" spcFirstLastPara="1" rIns="91425" wrap="square" tIns="91425">
            <a:noAutofit/>
          </a:bodyPr>
          <a:lstStyle/>
          <a:p>
            <a:pPr indent="0" lvl="0" marL="0" rtl="0" algn="l">
              <a:lnSpc>
                <a:spcPct val="300000"/>
              </a:lnSpc>
              <a:spcBef>
                <a:spcPts val="0"/>
              </a:spcBef>
              <a:spcAft>
                <a:spcPts val="0"/>
              </a:spcAft>
              <a:buNone/>
            </a:pPr>
            <a:r>
              <a:rPr b="1" lang="en" sz="900">
                <a:latin typeface="Montserrat"/>
                <a:ea typeface="Montserrat"/>
                <a:cs typeface="Montserrat"/>
                <a:sym typeface="Montserrat"/>
              </a:rPr>
              <a:t>INDUSTRY ANALYSIS</a:t>
            </a:r>
            <a:endParaRPr b="1" sz="900">
              <a:latin typeface="Montserrat"/>
              <a:ea typeface="Montserrat"/>
              <a:cs typeface="Montserrat"/>
              <a:sym typeface="Montserrat"/>
            </a:endParaRPr>
          </a:p>
          <a:p>
            <a:pPr indent="0" lvl="0" marL="0" rtl="0" algn="l">
              <a:lnSpc>
                <a:spcPct val="100000"/>
              </a:lnSpc>
              <a:spcBef>
                <a:spcPts val="0"/>
              </a:spcBef>
              <a:spcAft>
                <a:spcPts val="0"/>
              </a:spcAft>
              <a:buNone/>
            </a:pPr>
            <a:r>
              <a:rPr b="1" lang="en" sz="900">
                <a:latin typeface="Montserrat"/>
                <a:ea typeface="Montserrat"/>
                <a:cs typeface="Montserrat"/>
                <a:sym typeface="Montserrat"/>
              </a:rPr>
              <a:t>MOOD: </a:t>
            </a:r>
            <a:endParaRPr b="1" sz="900">
              <a:latin typeface="Montserrat"/>
              <a:ea typeface="Montserrat"/>
              <a:cs typeface="Montserrat"/>
              <a:sym typeface="Montserrat"/>
            </a:endParaRPr>
          </a:p>
          <a:p>
            <a:pPr indent="0" lvl="0" marL="0" rtl="0" algn="l">
              <a:lnSpc>
                <a:spcPct val="300000"/>
              </a:lnSpc>
              <a:spcBef>
                <a:spcPts val="0"/>
              </a:spcBef>
              <a:spcAft>
                <a:spcPts val="0"/>
              </a:spcAft>
              <a:buNone/>
            </a:pPr>
            <a:r>
              <a:rPr lang="en" sz="800">
                <a:latin typeface="Montserrat"/>
                <a:ea typeface="Montserrat"/>
                <a:cs typeface="Montserrat"/>
                <a:sym typeface="Montserrat"/>
              </a:rPr>
              <a:t>DARK/LIGHT</a:t>
            </a:r>
            <a:endParaRPr sz="800">
              <a:latin typeface="Montserrat"/>
              <a:ea typeface="Montserrat"/>
              <a:cs typeface="Montserrat"/>
              <a:sym typeface="Montserrat"/>
            </a:endParaRPr>
          </a:p>
          <a:p>
            <a:pPr indent="0" lvl="0" marL="0" rtl="0" algn="l">
              <a:lnSpc>
                <a:spcPct val="100000"/>
              </a:lnSpc>
              <a:spcBef>
                <a:spcPts val="0"/>
              </a:spcBef>
              <a:spcAft>
                <a:spcPts val="0"/>
              </a:spcAft>
              <a:buNone/>
            </a:pPr>
            <a:r>
              <a:rPr b="1" lang="en" sz="900">
                <a:latin typeface="Montserrat"/>
                <a:ea typeface="Montserrat"/>
                <a:cs typeface="Montserrat"/>
                <a:sym typeface="Montserrat"/>
              </a:rPr>
              <a:t>STYLE: </a:t>
            </a:r>
            <a:endParaRPr b="1" sz="900">
              <a:latin typeface="Montserrat"/>
              <a:ea typeface="Montserrat"/>
              <a:cs typeface="Montserrat"/>
              <a:sym typeface="Montserrat"/>
            </a:endParaRPr>
          </a:p>
          <a:p>
            <a:pPr indent="0" lvl="0" marL="0" rtl="0" algn="l">
              <a:lnSpc>
                <a:spcPct val="300000"/>
              </a:lnSpc>
              <a:spcBef>
                <a:spcPts val="0"/>
              </a:spcBef>
              <a:spcAft>
                <a:spcPts val="0"/>
              </a:spcAft>
              <a:buNone/>
            </a:pPr>
            <a:r>
              <a:rPr lang="en" sz="800">
                <a:latin typeface="Montserrat"/>
                <a:ea typeface="Montserrat"/>
                <a:cs typeface="Montserrat"/>
                <a:sym typeface="Montserrat"/>
              </a:rPr>
              <a:t>MODERN/TRADITIONAL</a:t>
            </a:r>
            <a:endParaRPr sz="800">
              <a:latin typeface="Montserrat"/>
              <a:ea typeface="Montserrat"/>
              <a:cs typeface="Montserrat"/>
              <a:sym typeface="Montserrat"/>
            </a:endParaRPr>
          </a:p>
          <a:p>
            <a:pPr indent="0" lvl="0" marL="0" rtl="0" algn="l">
              <a:lnSpc>
                <a:spcPct val="100000"/>
              </a:lnSpc>
              <a:spcBef>
                <a:spcPts val="0"/>
              </a:spcBef>
              <a:spcAft>
                <a:spcPts val="0"/>
              </a:spcAft>
              <a:buNone/>
            </a:pPr>
            <a:r>
              <a:rPr b="1" lang="en" sz="900">
                <a:latin typeface="Montserrat"/>
                <a:ea typeface="Montserrat"/>
                <a:cs typeface="Montserrat"/>
                <a:sym typeface="Montserrat"/>
              </a:rPr>
              <a:t>CONTENT: </a:t>
            </a:r>
            <a:endParaRPr b="1" sz="900">
              <a:latin typeface="Montserrat"/>
              <a:ea typeface="Montserrat"/>
              <a:cs typeface="Montserrat"/>
              <a:sym typeface="Montserrat"/>
            </a:endParaRPr>
          </a:p>
          <a:p>
            <a:pPr indent="0" lvl="0" marL="0" rtl="0" algn="l">
              <a:lnSpc>
                <a:spcPct val="300000"/>
              </a:lnSpc>
              <a:spcBef>
                <a:spcPts val="0"/>
              </a:spcBef>
              <a:spcAft>
                <a:spcPts val="0"/>
              </a:spcAft>
              <a:buNone/>
            </a:pPr>
            <a:r>
              <a:rPr lang="en" sz="800">
                <a:latin typeface="Montserrat"/>
                <a:ea typeface="Montserrat"/>
                <a:cs typeface="Montserrat"/>
                <a:sym typeface="Montserrat"/>
              </a:rPr>
              <a:t>IMAGE HEAVY/TEXT-BASED</a:t>
            </a:r>
            <a:endParaRPr sz="800">
              <a:latin typeface="Montserrat"/>
              <a:ea typeface="Montserrat"/>
              <a:cs typeface="Montserrat"/>
              <a:sym typeface="Montserrat"/>
            </a:endParaRPr>
          </a:p>
          <a:p>
            <a:pPr indent="0" lvl="0" marL="0" rtl="0" algn="l">
              <a:lnSpc>
                <a:spcPct val="100000"/>
              </a:lnSpc>
              <a:spcBef>
                <a:spcPts val="0"/>
              </a:spcBef>
              <a:spcAft>
                <a:spcPts val="0"/>
              </a:spcAft>
              <a:buNone/>
            </a:pPr>
            <a:r>
              <a:rPr b="1" lang="en" sz="900">
                <a:latin typeface="Montserrat"/>
                <a:ea typeface="Montserrat"/>
                <a:cs typeface="Montserrat"/>
                <a:sym typeface="Montserrat"/>
              </a:rPr>
              <a:t>STYLE: </a:t>
            </a:r>
            <a:endParaRPr b="1" sz="900">
              <a:latin typeface="Montserrat"/>
              <a:ea typeface="Montserrat"/>
              <a:cs typeface="Montserrat"/>
              <a:sym typeface="Montserrat"/>
            </a:endParaRPr>
          </a:p>
          <a:p>
            <a:pPr indent="0" lvl="0" marL="0" rtl="0" algn="l">
              <a:lnSpc>
                <a:spcPct val="300000"/>
              </a:lnSpc>
              <a:spcBef>
                <a:spcPts val="0"/>
              </a:spcBef>
              <a:spcAft>
                <a:spcPts val="0"/>
              </a:spcAft>
              <a:buNone/>
            </a:pPr>
            <a:r>
              <a:rPr lang="en" sz="800">
                <a:latin typeface="Montserrat"/>
                <a:ea typeface="Montserrat"/>
                <a:cs typeface="Montserrat"/>
                <a:sym typeface="Montserrat"/>
              </a:rPr>
              <a:t>COLORFUL/CORPORATE</a:t>
            </a:r>
            <a:endParaRPr sz="800">
              <a:latin typeface="Montserrat"/>
              <a:ea typeface="Montserrat"/>
              <a:cs typeface="Montserrat"/>
              <a:sym typeface="Montserrat"/>
            </a:endParaRPr>
          </a:p>
          <a:p>
            <a:pPr indent="0" lvl="0" marL="0" rtl="0" algn="l">
              <a:lnSpc>
                <a:spcPct val="100000"/>
              </a:lnSpc>
              <a:spcBef>
                <a:spcPts val="0"/>
              </a:spcBef>
              <a:spcAft>
                <a:spcPts val="0"/>
              </a:spcAft>
              <a:buNone/>
            </a:pPr>
            <a:r>
              <a:rPr b="1" lang="en" sz="900">
                <a:solidFill>
                  <a:schemeClr val="dk1"/>
                </a:solidFill>
                <a:latin typeface="Montserrat"/>
                <a:ea typeface="Montserrat"/>
                <a:cs typeface="Montserrat"/>
                <a:sym typeface="Montserrat"/>
              </a:rPr>
              <a:t>SELECTION: </a:t>
            </a:r>
            <a:endParaRPr b="1" sz="9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20-30 EXAMPLES GATHERED SPECIFICALLY FOR YOU</a:t>
            </a:r>
            <a:endParaRPr sz="800">
              <a:solidFill>
                <a:schemeClr val="dk1"/>
              </a:solidFill>
              <a:latin typeface="Montserrat"/>
              <a:ea typeface="Montserrat"/>
              <a:cs typeface="Montserrat"/>
              <a:sym typeface="Montserrat"/>
            </a:endParaRPr>
          </a:p>
          <a:p>
            <a:pPr indent="0" lvl="0" marL="0" rtl="0" algn="l">
              <a:lnSpc>
                <a:spcPct val="300000"/>
              </a:lnSpc>
              <a:spcBef>
                <a:spcPts val="0"/>
              </a:spcBef>
              <a:spcAft>
                <a:spcPts val="0"/>
              </a:spcAft>
              <a:buNone/>
            </a:pPr>
            <a:r>
              <a:t/>
            </a:r>
            <a:endParaRPr sz="900">
              <a:latin typeface="Montserrat"/>
              <a:ea typeface="Montserrat"/>
              <a:cs typeface="Montserrat"/>
              <a:sym typeface="Montserrat"/>
            </a:endParaRPr>
          </a:p>
        </p:txBody>
      </p:sp>
      <p:pic>
        <p:nvPicPr>
          <p:cNvPr id="289" name="Google Shape;289;p26"/>
          <p:cNvPicPr preferRelativeResize="0"/>
          <p:nvPr/>
        </p:nvPicPr>
        <p:blipFill rotWithShape="1">
          <a:blip r:embed="rId5">
            <a:alphaModFix/>
          </a:blip>
          <a:srcRect b="49217" l="0" r="0" t="0"/>
          <a:stretch/>
        </p:blipFill>
        <p:spPr>
          <a:xfrm>
            <a:off x="4081825" y="3419130"/>
            <a:ext cx="2531725" cy="1820250"/>
          </a:xfrm>
          <a:prstGeom prst="rect">
            <a:avLst/>
          </a:prstGeom>
          <a:noFill/>
          <a:ln>
            <a:noFill/>
          </a:ln>
        </p:spPr>
      </p:pic>
      <p:pic>
        <p:nvPicPr>
          <p:cNvPr id="290" name="Google Shape;290;p26"/>
          <p:cNvPicPr preferRelativeResize="0"/>
          <p:nvPr/>
        </p:nvPicPr>
        <p:blipFill rotWithShape="1">
          <a:blip r:embed="rId6">
            <a:alphaModFix/>
          </a:blip>
          <a:srcRect b="6340" l="0" r="0" t="0"/>
          <a:stretch/>
        </p:blipFill>
        <p:spPr>
          <a:xfrm>
            <a:off x="4079262" y="-9800"/>
            <a:ext cx="2523050" cy="3385576"/>
          </a:xfrm>
          <a:prstGeom prst="rect">
            <a:avLst/>
          </a:prstGeom>
          <a:noFill/>
          <a:ln>
            <a:noFill/>
          </a:ln>
        </p:spPr>
      </p:pic>
      <p:pic>
        <p:nvPicPr>
          <p:cNvPr id="291" name="Google Shape;291;p26"/>
          <p:cNvPicPr preferRelativeResize="0"/>
          <p:nvPr/>
        </p:nvPicPr>
        <p:blipFill rotWithShape="1">
          <a:blip r:embed="rId7">
            <a:alphaModFix/>
          </a:blip>
          <a:srcRect b="25200" l="0" r="0" t="0"/>
          <a:stretch/>
        </p:blipFill>
        <p:spPr>
          <a:xfrm>
            <a:off x="6663400" y="2512572"/>
            <a:ext cx="2531725" cy="2727275"/>
          </a:xfrm>
          <a:prstGeom prst="rect">
            <a:avLst/>
          </a:prstGeom>
          <a:noFill/>
          <a:ln>
            <a:noFill/>
          </a:ln>
        </p:spPr>
      </p:pic>
      <p:pic>
        <p:nvPicPr>
          <p:cNvPr id="292" name="Google Shape;292;p26"/>
          <p:cNvPicPr preferRelativeResize="0"/>
          <p:nvPr/>
        </p:nvPicPr>
        <p:blipFill rotWithShape="1">
          <a:blip r:embed="rId8">
            <a:alphaModFix/>
          </a:blip>
          <a:srcRect b="31408" l="0" r="0" t="0"/>
          <a:stretch/>
        </p:blipFill>
        <p:spPr>
          <a:xfrm>
            <a:off x="6663400" y="-46345"/>
            <a:ext cx="2531725" cy="2512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6" name="Shape 296"/>
        <p:cNvGrpSpPr/>
        <p:nvPr/>
      </p:nvGrpSpPr>
      <p:grpSpPr>
        <a:xfrm>
          <a:off x="0" y="0"/>
          <a:ext cx="0" cy="0"/>
          <a:chOff x="0" y="0"/>
          <a:chExt cx="0" cy="0"/>
        </a:xfrm>
      </p:grpSpPr>
      <p:pic>
        <p:nvPicPr>
          <p:cNvPr id="297" name="Google Shape;297;p27"/>
          <p:cNvPicPr preferRelativeResize="0"/>
          <p:nvPr/>
        </p:nvPicPr>
        <p:blipFill>
          <a:blip r:embed="rId3">
            <a:alphaModFix/>
          </a:blip>
          <a:stretch>
            <a:fillRect/>
          </a:stretch>
        </p:blipFill>
        <p:spPr>
          <a:xfrm>
            <a:off x="2111031" y="1117269"/>
            <a:ext cx="6521632" cy="3759900"/>
          </a:xfrm>
          <a:prstGeom prst="rect">
            <a:avLst/>
          </a:prstGeom>
          <a:noFill/>
          <a:ln>
            <a:noFill/>
          </a:ln>
        </p:spPr>
      </p:pic>
      <p:sp>
        <p:nvSpPr>
          <p:cNvPr id="298" name="Google Shape;298;p27"/>
          <p:cNvSpPr/>
          <p:nvPr/>
        </p:nvSpPr>
        <p:spPr>
          <a:xfrm>
            <a:off x="2793300" y="0"/>
            <a:ext cx="6350700" cy="58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27"/>
          <p:cNvPicPr preferRelativeResize="0"/>
          <p:nvPr/>
        </p:nvPicPr>
        <p:blipFill rotWithShape="1">
          <a:blip r:embed="rId4">
            <a:alphaModFix/>
          </a:blip>
          <a:srcRect b="59251" l="0" r="0" t="0"/>
          <a:stretch/>
        </p:blipFill>
        <p:spPr>
          <a:xfrm>
            <a:off x="2923700" y="1368958"/>
            <a:ext cx="2471251" cy="3119113"/>
          </a:xfrm>
          <a:prstGeom prst="rect">
            <a:avLst/>
          </a:prstGeom>
          <a:noFill/>
          <a:ln>
            <a:noFill/>
          </a:ln>
        </p:spPr>
      </p:pic>
      <p:pic>
        <p:nvPicPr>
          <p:cNvPr id="300" name="Google Shape;300;p27"/>
          <p:cNvPicPr preferRelativeResize="0"/>
          <p:nvPr/>
        </p:nvPicPr>
        <p:blipFill rotWithShape="1">
          <a:blip r:embed="rId5">
            <a:alphaModFix/>
          </a:blip>
          <a:srcRect b="63898" l="0" r="2959" t="0"/>
          <a:stretch/>
        </p:blipFill>
        <p:spPr>
          <a:xfrm>
            <a:off x="5411193" y="1368950"/>
            <a:ext cx="2430600" cy="3219970"/>
          </a:xfrm>
          <a:prstGeom prst="rect">
            <a:avLst/>
          </a:prstGeom>
          <a:noFill/>
          <a:ln>
            <a:noFill/>
          </a:ln>
        </p:spPr>
      </p:pic>
      <p:sp>
        <p:nvSpPr>
          <p:cNvPr id="301" name="Google Shape;301;p27"/>
          <p:cNvSpPr/>
          <p:nvPr/>
        </p:nvSpPr>
        <p:spPr>
          <a:xfrm>
            <a:off x="5356664" y="825375"/>
            <a:ext cx="81600" cy="420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txBox="1"/>
          <p:nvPr/>
        </p:nvSpPr>
        <p:spPr>
          <a:xfrm>
            <a:off x="2898275" y="414908"/>
            <a:ext cx="17784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TWO</a:t>
            </a:r>
            <a:r>
              <a:rPr b="1" lang="en">
                <a:solidFill>
                  <a:srgbClr val="2D2D2D"/>
                </a:solidFill>
                <a:latin typeface="Montserrat"/>
                <a:ea typeface="Montserrat"/>
                <a:cs typeface="Montserrat"/>
                <a:sym typeface="Montserrat"/>
              </a:rPr>
              <a:t> DESIGNS</a:t>
            </a:r>
            <a:endParaRPr b="1">
              <a:solidFill>
                <a:srgbClr val="2D2D2D"/>
              </a:solidFill>
              <a:latin typeface="Montserrat"/>
              <a:ea typeface="Montserrat"/>
              <a:cs typeface="Montserrat"/>
              <a:sym typeface="Montserrat"/>
            </a:endParaRPr>
          </a:p>
        </p:txBody>
      </p:sp>
      <p:sp>
        <p:nvSpPr>
          <p:cNvPr id="303" name="Google Shape;303;p27"/>
          <p:cNvSpPr txBox="1"/>
          <p:nvPr/>
        </p:nvSpPr>
        <p:spPr>
          <a:xfrm>
            <a:off x="4676675" y="329400"/>
            <a:ext cx="3272100" cy="5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Montserrat"/>
                <a:ea typeface="Montserrat"/>
                <a:cs typeface="Montserrat"/>
                <a:sym typeface="Montserrat"/>
              </a:rPr>
              <a:t>custom crafted by our skilled in-house designers</a:t>
            </a:r>
            <a:endParaRPr sz="1000">
              <a:solidFill>
                <a:srgbClr val="434343"/>
              </a:solidFill>
              <a:latin typeface="Montserrat"/>
              <a:ea typeface="Montserrat"/>
              <a:cs typeface="Montserrat"/>
              <a:sym typeface="Montserrat"/>
            </a:endParaRPr>
          </a:p>
        </p:txBody>
      </p:sp>
      <p:cxnSp>
        <p:nvCxnSpPr>
          <p:cNvPr id="304" name="Google Shape;304;p27"/>
          <p:cNvCxnSpPr/>
          <p:nvPr/>
        </p:nvCxnSpPr>
        <p:spPr>
          <a:xfrm>
            <a:off x="4580675" y="464108"/>
            <a:ext cx="0" cy="339600"/>
          </a:xfrm>
          <a:prstGeom prst="straightConnector1">
            <a:avLst/>
          </a:prstGeom>
          <a:noFill/>
          <a:ln cap="flat" cmpd="sng" w="9525">
            <a:solidFill>
              <a:schemeClr val="dk2"/>
            </a:solidFill>
            <a:prstDash val="solid"/>
            <a:round/>
            <a:headEnd len="med" w="med" type="none"/>
            <a:tailEnd len="med" w="med" type="none"/>
          </a:ln>
        </p:spPr>
      </p:cxnSp>
      <p:sp>
        <p:nvSpPr>
          <p:cNvPr id="305" name="Google Shape;305;p27"/>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HOMEPAGE</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DESIGN</a:t>
            </a:r>
            <a:r>
              <a:rPr lang="en" sz="1700">
                <a:solidFill>
                  <a:srgbClr val="FFFFFF"/>
                </a:solidFill>
                <a:latin typeface="Montserrat Thin"/>
                <a:ea typeface="Montserrat Thin"/>
                <a:cs typeface="Montserrat Thin"/>
                <a:sym typeface="Montserrat Thin"/>
              </a:rPr>
              <a:t> </a:t>
            </a:r>
            <a:endParaRPr sz="1700">
              <a:solidFill>
                <a:srgbClr val="FFFFFF"/>
              </a:solidFill>
              <a:latin typeface="Montserrat Thin"/>
              <a:ea typeface="Montserrat Thin"/>
              <a:cs typeface="Montserrat Thin"/>
              <a:sym typeface="Montserrat Thin"/>
            </a:endParaRPr>
          </a:p>
        </p:txBody>
      </p:sp>
      <p:sp>
        <p:nvSpPr>
          <p:cNvPr id="307" name="Google Shape;307;p27"/>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308" name="Google Shape;308;p27"/>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309" name="Google Shape;309;p27"/>
          <p:cNvPicPr preferRelativeResize="0"/>
          <p:nvPr/>
        </p:nvPicPr>
        <p:blipFill>
          <a:blip r:embed="rId6">
            <a:alphaModFix amt="22000"/>
          </a:blip>
          <a:stretch>
            <a:fillRect/>
          </a:stretch>
        </p:blipFill>
        <p:spPr>
          <a:xfrm>
            <a:off x="370944" y="300373"/>
            <a:ext cx="786166" cy="615175"/>
          </a:xfrm>
          <a:prstGeom prst="rect">
            <a:avLst/>
          </a:prstGeom>
          <a:noFill/>
          <a:ln>
            <a:noFill/>
          </a:ln>
        </p:spPr>
      </p:pic>
      <p:cxnSp>
        <p:nvCxnSpPr>
          <p:cNvPr id="310" name="Google Shape;310;p27"/>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pic>
        <p:nvPicPr>
          <p:cNvPr id="311" name="Google Shape;311;p27"/>
          <p:cNvPicPr preferRelativeResize="0"/>
          <p:nvPr/>
        </p:nvPicPr>
        <p:blipFill>
          <a:blip r:embed="rId7">
            <a:alphaModFix/>
          </a:blip>
          <a:stretch>
            <a:fillRect/>
          </a:stretch>
        </p:blipFill>
        <p:spPr>
          <a:xfrm>
            <a:off x="2428054" y="789665"/>
            <a:ext cx="646062" cy="743951"/>
          </a:xfrm>
          <a:prstGeom prst="rect">
            <a:avLst/>
          </a:prstGeom>
          <a:noFill/>
          <a:ln>
            <a:noFill/>
          </a:ln>
        </p:spPr>
      </p:pic>
      <p:pic>
        <p:nvPicPr>
          <p:cNvPr id="312" name="Google Shape;312;p27"/>
          <p:cNvPicPr preferRelativeResize="0"/>
          <p:nvPr/>
        </p:nvPicPr>
        <p:blipFill>
          <a:blip r:embed="rId7">
            <a:alphaModFix/>
          </a:blip>
          <a:stretch>
            <a:fillRect/>
          </a:stretch>
        </p:blipFill>
        <p:spPr>
          <a:xfrm>
            <a:off x="7514170" y="3512023"/>
            <a:ext cx="646062" cy="743951"/>
          </a:xfrm>
          <a:prstGeom prst="rect">
            <a:avLst/>
          </a:prstGeom>
          <a:noFill/>
          <a:ln>
            <a:noFill/>
          </a:ln>
        </p:spPr>
      </p:pic>
      <p:sp>
        <p:nvSpPr>
          <p:cNvPr id="313" name="Google Shape;313;p27"/>
          <p:cNvSpPr txBox="1"/>
          <p:nvPr/>
        </p:nvSpPr>
        <p:spPr>
          <a:xfrm>
            <a:off x="2450911" y="872081"/>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1</a:t>
            </a:r>
            <a:endParaRPr b="1" sz="2400">
              <a:solidFill>
                <a:srgbClr val="FFFFFF"/>
              </a:solidFill>
              <a:latin typeface="Unica One"/>
              <a:ea typeface="Unica One"/>
              <a:cs typeface="Unica One"/>
              <a:sym typeface="Unica One"/>
            </a:endParaRPr>
          </a:p>
        </p:txBody>
      </p:sp>
      <p:sp>
        <p:nvSpPr>
          <p:cNvPr id="314" name="Google Shape;314;p27"/>
          <p:cNvSpPr txBox="1"/>
          <p:nvPr/>
        </p:nvSpPr>
        <p:spPr>
          <a:xfrm>
            <a:off x="7542584" y="3606719"/>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2</a:t>
            </a:r>
            <a:endParaRPr b="1" sz="2400">
              <a:solidFill>
                <a:srgbClr val="FFFFFF"/>
              </a:solidFill>
              <a:latin typeface="Unica One"/>
              <a:ea typeface="Unica One"/>
              <a:cs typeface="Unica One"/>
              <a:sym typeface="Unica One"/>
            </a:endParaRPr>
          </a:p>
        </p:txBody>
      </p:sp>
      <p:cxnSp>
        <p:nvCxnSpPr>
          <p:cNvPr id="315" name="Google Shape;315;p27"/>
          <p:cNvCxnSpPr/>
          <p:nvPr/>
        </p:nvCxnSpPr>
        <p:spPr>
          <a:xfrm>
            <a:off x="5445043" y="1010008"/>
            <a:ext cx="0" cy="4001400"/>
          </a:xfrm>
          <a:prstGeom prst="straightConnector1">
            <a:avLst/>
          </a:prstGeom>
          <a:noFill/>
          <a:ln cap="flat" cmpd="sng" w="9525">
            <a:solidFill>
              <a:srgbClr val="D9D9D9"/>
            </a:solidFill>
            <a:prstDash val="solid"/>
            <a:round/>
            <a:headEnd len="med" w="med" type="none"/>
            <a:tailEnd len="med" w="med" type="none"/>
          </a:ln>
        </p:spPr>
      </p:cxnSp>
      <p:cxnSp>
        <p:nvCxnSpPr>
          <p:cNvPr id="316" name="Google Shape;316;p27"/>
          <p:cNvCxnSpPr/>
          <p:nvPr/>
        </p:nvCxnSpPr>
        <p:spPr>
          <a:xfrm>
            <a:off x="5355307" y="1010008"/>
            <a:ext cx="0" cy="4001400"/>
          </a:xfrm>
          <a:prstGeom prst="straightConnector1">
            <a:avLst/>
          </a:prstGeom>
          <a:noFill/>
          <a:ln cap="flat" cmpd="sng" w="9525">
            <a:solidFill>
              <a:srgbClr val="D9D9D9"/>
            </a:solidFill>
            <a:prstDash val="solid"/>
            <a:round/>
            <a:headEnd len="med" w="med" type="none"/>
            <a:tailEnd len="med" w="med" type="none"/>
          </a:ln>
        </p:spPr>
      </p:cxnSp>
      <p:sp>
        <p:nvSpPr>
          <p:cNvPr id="317" name="Google Shape;317;p27"/>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318" name="Google Shape;318;p27"/>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319" name="Google Shape;319;p27"/>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320" name="Google Shape;320;p27"/>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321" name="Google Shape;321;p27"/>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322" name="Google Shape;322;p27"/>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1000"/>
                                        <p:tgtEl>
                                          <p:spTgt spid="2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1000"/>
                                        <p:tgtEl>
                                          <p:spTgt spid="30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26" name="Shape 326"/>
        <p:cNvGrpSpPr/>
        <p:nvPr/>
      </p:nvGrpSpPr>
      <p:grpSpPr>
        <a:xfrm>
          <a:off x="0" y="0"/>
          <a:ext cx="0" cy="0"/>
          <a:chOff x="0" y="0"/>
          <a:chExt cx="0" cy="0"/>
        </a:xfrm>
      </p:grpSpPr>
      <p:pic>
        <p:nvPicPr>
          <p:cNvPr id="327" name="Google Shape;327;p28"/>
          <p:cNvPicPr preferRelativeResize="0"/>
          <p:nvPr/>
        </p:nvPicPr>
        <p:blipFill>
          <a:blip r:embed="rId3">
            <a:alphaModFix/>
          </a:blip>
          <a:stretch>
            <a:fillRect/>
          </a:stretch>
        </p:blipFill>
        <p:spPr>
          <a:xfrm>
            <a:off x="2037838" y="1191819"/>
            <a:ext cx="6521632" cy="3759900"/>
          </a:xfrm>
          <a:prstGeom prst="rect">
            <a:avLst/>
          </a:prstGeom>
          <a:noFill/>
          <a:ln>
            <a:noFill/>
          </a:ln>
        </p:spPr>
      </p:pic>
      <p:pic>
        <p:nvPicPr>
          <p:cNvPr id="328" name="Google Shape;328;p28"/>
          <p:cNvPicPr preferRelativeResize="0"/>
          <p:nvPr/>
        </p:nvPicPr>
        <p:blipFill rotWithShape="1">
          <a:blip r:embed="rId4">
            <a:alphaModFix/>
          </a:blip>
          <a:srcRect b="51566" l="0" r="0" t="0"/>
          <a:stretch/>
        </p:blipFill>
        <p:spPr>
          <a:xfrm>
            <a:off x="2869325" y="1425750"/>
            <a:ext cx="2411448" cy="3098447"/>
          </a:xfrm>
          <a:prstGeom prst="rect">
            <a:avLst/>
          </a:prstGeom>
          <a:noFill/>
          <a:ln>
            <a:noFill/>
          </a:ln>
        </p:spPr>
      </p:pic>
      <p:pic>
        <p:nvPicPr>
          <p:cNvPr id="329" name="Google Shape;329;p28"/>
          <p:cNvPicPr preferRelativeResize="0"/>
          <p:nvPr/>
        </p:nvPicPr>
        <p:blipFill rotWithShape="1">
          <a:blip r:embed="rId5">
            <a:alphaModFix/>
          </a:blip>
          <a:srcRect b="57428" l="0" r="0" t="0"/>
          <a:stretch/>
        </p:blipFill>
        <p:spPr>
          <a:xfrm>
            <a:off x="5378611" y="1442063"/>
            <a:ext cx="2380375" cy="3065831"/>
          </a:xfrm>
          <a:prstGeom prst="rect">
            <a:avLst/>
          </a:prstGeom>
          <a:noFill/>
          <a:ln>
            <a:noFill/>
          </a:ln>
        </p:spPr>
      </p:pic>
      <p:sp>
        <p:nvSpPr>
          <p:cNvPr id="330" name="Google Shape;330;p28"/>
          <p:cNvSpPr txBox="1"/>
          <p:nvPr/>
        </p:nvSpPr>
        <p:spPr>
          <a:xfrm>
            <a:off x="3318818" y="392726"/>
            <a:ext cx="2480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PREMIER DESIGN</a:t>
            </a:r>
            <a:endParaRPr b="1">
              <a:solidFill>
                <a:srgbClr val="2D2D2D"/>
              </a:solidFill>
              <a:latin typeface="Montserrat"/>
              <a:ea typeface="Montserrat"/>
              <a:cs typeface="Montserrat"/>
              <a:sym typeface="Montserrat"/>
            </a:endParaRPr>
          </a:p>
        </p:txBody>
      </p:sp>
      <p:sp>
        <p:nvSpPr>
          <p:cNvPr id="331" name="Google Shape;331;p28"/>
          <p:cNvSpPr txBox="1"/>
          <p:nvPr/>
        </p:nvSpPr>
        <p:spPr>
          <a:xfrm>
            <a:off x="5544777" y="426557"/>
            <a:ext cx="3272100" cy="33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Montserrat"/>
                <a:ea typeface="Montserrat"/>
                <a:cs typeface="Montserrat"/>
                <a:sym typeface="Montserrat"/>
              </a:rPr>
              <a:t>Maloney Plastic Surgery</a:t>
            </a:r>
            <a:endParaRPr sz="1000">
              <a:solidFill>
                <a:srgbClr val="434343"/>
              </a:solidFill>
              <a:latin typeface="Montserrat"/>
              <a:ea typeface="Montserrat"/>
              <a:cs typeface="Montserrat"/>
              <a:sym typeface="Montserrat"/>
            </a:endParaRPr>
          </a:p>
        </p:txBody>
      </p:sp>
      <p:cxnSp>
        <p:nvCxnSpPr>
          <p:cNvPr id="332" name="Google Shape;332;p28"/>
          <p:cNvCxnSpPr/>
          <p:nvPr/>
        </p:nvCxnSpPr>
        <p:spPr>
          <a:xfrm>
            <a:off x="5487359" y="418774"/>
            <a:ext cx="0" cy="339600"/>
          </a:xfrm>
          <a:prstGeom prst="straightConnector1">
            <a:avLst/>
          </a:prstGeom>
          <a:noFill/>
          <a:ln cap="flat" cmpd="sng" w="9525">
            <a:solidFill>
              <a:schemeClr val="dk2"/>
            </a:solidFill>
            <a:prstDash val="solid"/>
            <a:round/>
            <a:headEnd len="med" w="med" type="none"/>
            <a:tailEnd len="med" w="med" type="none"/>
          </a:ln>
        </p:spPr>
      </p:cxnSp>
      <p:sp>
        <p:nvSpPr>
          <p:cNvPr id="333" name="Google Shape;333;p28"/>
          <p:cNvSpPr/>
          <p:nvPr/>
        </p:nvSpPr>
        <p:spPr>
          <a:xfrm>
            <a:off x="5283471" y="899925"/>
            <a:ext cx="81600" cy="420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4" name="Google Shape;334;p28"/>
          <p:cNvCxnSpPr/>
          <p:nvPr/>
        </p:nvCxnSpPr>
        <p:spPr>
          <a:xfrm>
            <a:off x="5371850" y="1084558"/>
            <a:ext cx="0" cy="4001400"/>
          </a:xfrm>
          <a:prstGeom prst="straightConnector1">
            <a:avLst/>
          </a:prstGeom>
          <a:noFill/>
          <a:ln cap="flat" cmpd="sng" w="9525">
            <a:solidFill>
              <a:srgbClr val="D9D9D9"/>
            </a:solidFill>
            <a:prstDash val="solid"/>
            <a:round/>
            <a:headEnd len="med" w="med" type="none"/>
            <a:tailEnd len="med" w="med" type="none"/>
          </a:ln>
        </p:spPr>
      </p:cxnSp>
      <p:cxnSp>
        <p:nvCxnSpPr>
          <p:cNvPr id="335" name="Google Shape;335;p28"/>
          <p:cNvCxnSpPr/>
          <p:nvPr/>
        </p:nvCxnSpPr>
        <p:spPr>
          <a:xfrm>
            <a:off x="5282114" y="1084558"/>
            <a:ext cx="0" cy="4001400"/>
          </a:xfrm>
          <a:prstGeom prst="straightConnector1">
            <a:avLst/>
          </a:prstGeom>
          <a:noFill/>
          <a:ln cap="flat" cmpd="sng" w="9525">
            <a:solidFill>
              <a:srgbClr val="D9D9D9"/>
            </a:solidFill>
            <a:prstDash val="solid"/>
            <a:round/>
            <a:headEnd len="med" w="med" type="none"/>
            <a:tailEnd len="med" w="med" type="none"/>
          </a:ln>
        </p:spPr>
      </p:cxnSp>
      <p:sp>
        <p:nvSpPr>
          <p:cNvPr id="336" name="Google Shape;336;p28"/>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HOMEPAGE</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DESIGN </a:t>
            </a:r>
            <a:endParaRPr sz="1700">
              <a:solidFill>
                <a:srgbClr val="FFFFFF"/>
              </a:solidFill>
              <a:latin typeface="Montserrat Thin"/>
              <a:ea typeface="Montserrat Thin"/>
              <a:cs typeface="Montserrat Thin"/>
              <a:sym typeface="Montserrat Thin"/>
            </a:endParaRPr>
          </a:p>
        </p:txBody>
      </p:sp>
      <p:sp>
        <p:nvSpPr>
          <p:cNvPr id="338" name="Google Shape;338;p28"/>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339" name="Google Shape;339;p28"/>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340" name="Google Shape;340;p28"/>
          <p:cNvPicPr preferRelativeResize="0"/>
          <p:nvPr/>
        </p:nvPicPr>
        <p:blipFill>
          <a:blip r:embed="rId6">
            <a:alphaModFix amt="22000"/>
          </a:blip>
          <a:stretch>
            <a:fillRect/>
          </a:stretch>
        </p:blipFill>
        <p:spPr>
          <a:xfrm>
            <a:off x="370944" y="300373"/>
            <a:ext cx="786166" cy="615175"/>
          </a:xfrm>
          <a:prstGeom prst="rect">
            <a:avLst/>
          </a:prstGeom>
          <a:noFill/>
          <a:ln>
            <a:noFill/>
          </a:ln>
        </p:spPr>
      </p:pic>
      <p:cxnSp>
        <p:nvCxnSpPr>
          <p:cNvPr id="341" name="Google Shape;341;p28"/>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sp>
        <p:nvSpPr>
          <p:cNvPr id="342" name="Google Shape;342;p28"/>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343" name="Google Shape;343;p28"/>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344" name="Google Shape;344;p28"/>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345" name="Google Shape;345;p28"/>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346" name="Google Shape;346;p28"/>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347" name="Google Shape;347;p28"/>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pic>
        <p:nvPicPr>
          <p:cNvPr id="348" name="Google Shape;348;p28"/>
          <p:cNvPicPr preferRelativeResize="0"/>
          <p:nvPr/>
        </p:nvPicPr>
        <p:blipFill>
          <a:blip r:embed="rId7">
            <a:alphaModFix/>
          </a:blip>
          <a:stretch>
            <a:fillRect/>
          </a:stretch>
        </p:blipFill>
        <p:spPr>
          <a:xfrm>
            <a:off x="2428054" y="789665"/>
            <a:ext cx="646062" cy="743951"/>
          </a:xfrm>
          <a:prstGeom prst="rect">
            <a:avLst/>
          </a:prstGeom>
          <a:noFill/>
          <a:ln>
            <a:noFill/>
          </a:ln>
        </p:spPr>
      </p:pic>
      <p:pic>
        <p:nvPicPr>
          <p:cNvPr id="349" name="Google Shape;349;p28"/>
          <p:cNvPicPr preferRelativeResize="0"/>
          <p:nvPr/>
        </p:nvPicPr>
        <p:blipFill>
          <a:blip r:embed="rId7">
            <a:alphaModFix/>
          </a:blip>
          <a:stretch>
            <a:fillRect/>
          </a:stretch>
        </p:blipFill>
        <p:spPr>
          <a:xfrm>
            <a:off x="7514170" y="3512023"/>
            <a:ext cx="646062" cy="743951"/>
          </a:xfrm>
          <a:prstGeom prst="rect">
            <a:avLst/>
          </a:prstGeom>
          <a:noFill/>
          <a:ln>
            <a:noFill/>
          </a:ln>
        </p:spPr>
      </p:pic>
      <p:sp>
        <p:nvSpPr>
          <p:cNvPr id="350" name="Google Shape;350;p28"/>
          <p:cNvSpPr txBox="1"/>
          <p:nvPr/>
        </p:nvSpPr>
        <p:spPr>
          <a:xfrm>
            <a:off x="2450911" y="872081"/>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1</a:t>
            </a:r>
            <a:endParaRPr b="1" sz="2400">
              <a:solidFill>
                <a:srgbClr val="FFFFFF"/>
              </a:solidFill>
              <a:latin typeface="Unica One"/>
              <a:ea typeface="Unica One"/>
              <a:cs typeface="Unica One"/>
              <a:sym typeface="Unica One"/>
            </a:endParaRPr>
          </a:p>
        </p:txBody>
      </p:sp>
      <p:sp>
        <p:nvSpPr>
          <p:cNvPr id="351" name="Google Shape;351;p28"/>
          <p:cNvSpPr txBox="1"/>
          <p:nvPr/>
        </p:nvSpPr>
        <p:spPr>
          <a:xfrm>
            <a:off x="7542584" y="3606719"/>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2</a:t>
            </a:r>
            <a:endParaRPr b="1" sz="2400">
              <a:solidFill>
                <a:srgbClr val="FFFFFF"/>
              </a:solidFill>
              <a:latin typeface="Unica One"/>
              <a:ea typeface="Unica One"/>
              <a:cs typeface="Unica One"/>
              <a:sym typeface="Unic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55" name="Shape 355"/>
        <p:cNvGrpSpPr/>
        <p:nvPr/>
      </p:nvGrpSpPr>
      <p:grpSpPr>
        <a:xfrm>
          <a:off x="0" y="0"/>
          <a:ext cx="0" cy="0"/>
          <a:chOff x="0" y="0"/>
          <a:chExt cx="0" cy="0"/>
        </a:xfrm>
      </p:grpSpPr>
      <p:sp>
        <p:nvSpPr>
          <p:cNvPr id="356" name="Google Shape;356;p29"/>
          <p:cNvSpPr txBox="1"/>
          <p:nvPr/>
        </p:nvSpPr>
        <p:spPr>
          <a:xfrm>
            <a:off x="3298327" y="392726"/>
            <a:ext cx="2480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PREMIER DESIGN</a:t>
            </a:r>
            <a:endParaRPr b="1">
              <a:solidFill>
                <a:srgbClr val="2D2D2D"/>
              </a:solidFill>
              <a:latin typeface="Montserrat"/>
              <a:ea typeface="Montserrat"/>
              <a:cs typeface="Montserrat"/>
              <a:sym typeface="Montserrat"/>
            </a:endParaRPr>
          </a:p>
        </p:txBody>
      </p:sp>
      <p:sp>
        <p:nvSpPr>
          <p:cNvPr id="357" name="Google Shape;357;p29"/>
          <p:cNvSpPr txBox="1"/>
          <p:nvPr/>
        </p:nvSpPr>
        <p:spPr>
          <a:xfrm>
            <a:off x="5524285" y="426557"/>
            <a:ext cx="3272100" cy="33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Montserrat"/>
                <a:ea typeface="Montserrat"/>
                <a:cs typeface="Montserrat"/>
                <a:sym typeface="Montserrat"/>
              </a:rPr>
              <a:t>Edge High School</a:t>
            </a:r>
            <a:endParaRPr sz="1000">
              <a:solidFill>
                <a:srgbClr val="434343"/>
              </a:solidFill>
              <a:latin typeface="Montserrat"/>
              <a:ea typeface="Montserrat"/>
              <a:cs typeface="Montserrat"/>
              <a:sym typeface="Montserrat"/>
            </a:endParaRPr>
          </a:p>
        </p:txBody>
      </p:sp>
      <p:cxnSp>
        <p:nvCxnSpPr>
          <p:cNvPr id="358" name="Google Shape;358;p29"/>
          <p:cNvCxnSpPr/>
          <p:nvPr/>
        </p:nvCxnSpPr>
        <p:spPr>
          <a:xfrm>
            <a:off x="5466867" y="418774"/>
            <a:ext cx="0" cy="339600"/>
          </a:xfrm>
          <a:prstGeom prst="straightConnector1">
            <a:avLst/>
          </a:prstGeom>
          <a:noFill/>
          <a:ln cap="flat" cmpd="sng" w="9525">
            <a:solidFill>
              <a:schemeClr val="dk2"/>
            </a:solidFill>
            <a:prstDash val="solid"/>
            <a:round/>
            <a:headEnd len="med" w="med" type="none"/>
            <a:tailEnd len="med" w="med" type="none"/>
          </a:ln>
        </p:spPr>
      </p:cxnSp>
      <p:sp>
        <p:nvSpPr>
          <p:cNvPr id="359" name="Google Shape;359;p29"/>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9"/>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HOMEPAGE</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DESIGN </a:t>
            </a:r>
            <a:endParaRPr sz="1700">
              <a:solidFill>
                <a:srgbClr val="FFFFFF"/>
              </a:solidFill>
              <a:latin typeface="Montserrat Thin"/>
              <a:ea typeface="Montserrat Thin"/>
              <a:cs typeface="Montserrat Thin"/>
              <a:sym typeface="Montserrat Thin"/>
            </a:endParaRPr>
          </a:p>
        </p:txBody>
      </p:sp>
      <p:sp>
        <p:nvSpPr>
          <p:cNvPr id="361" name="Google Shape;361;p29"/>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362" name="Google Shape;362;p29"/>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363" name="Google Shape;363;p29"/>
          <p:cNvPicPr preferRelativeResize="0"/>
          <p:nvPr/>
        </p:nvPicPr>
        <p:blipFill>
          <a:blip r:embed="rId3">
            <a:alphaModFix amt="22000"/>
          </a:blip>
          <a:stretch>
            <a:fillRect/>
          </a:stretch>
        </p:blipFill>
        <p:spPr>
          <a:xfrm>
            <a:off x="370944" y="300373"/>
            <a:ext cx="786166" cy="615175"/>
          </a:xfrm>
          <a:prstGeom prst="rect">
            <a:avLst/>
          </a:prstGeom>
          <a:noFill/>
          <a:ln>
            <a:noFill/>
          </a:ln>
        </p:spPr>
      </p:pic>
      <p:cxnSp>
        <p:nvCxnSpPr>
          <p:cNvPr id="364" name="Google Shape;364;p29"/>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sp>
        <p:nvSpPr>
          <p:cNvPr id="365" name="Google Shape;365;p29"/>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366" name="Google Shape;366;p29"/>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367" name="Google Shape;367;p29"/>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368" name="Google Shape;368;p29"/>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369" name="Google Shape;369;p29"/>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370" name="Google Shape;370;p29"/>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pic>
        <p:nvPicPr>
          <p:cNvPr id="371" name="Google Shape;371;p29"/>
          <p:cNvPicPr preferRelativeResize="0"/>
          <p:nvPr/>
        </p:nvPicPr>
        <p:blipFill>
          <a:blip r:embed="rId4">
            <a:alphaModFix/>
          </a:blip>
          <a:stretch>
            <a:fillRect/>
          </a:stretch>
        </p:blipFill>
        <p:spPr>
          <a:xfrm>
            <a:off x="2037838" y="1191819"/>
            <a:ext cx="6521632" cy="3759900"/>
          </a:xfrm>
          <a:prstGeom prst="rect">
            <a:avLst/>
          </a:prstGeom>
          <a:noFill/>
          <a:ln>
            <a:noFill/>
          </a:ln>
        </p:spPr>
      </p:pic>
      <p:pic>
        <p:nvPicPr>
          <p:cNvPr id="372" name="Google Shape;372;p29"/>
          <p:cNvPicPr preferRelativeResize="0"/>
          <p:nvPr/>
        </p:nvPicPr>
        <p:blipFill rotWithShape="1">
          <a:blip r:embed="rId5">
            <a:alphaModFix/>
          </a:blip>
          <a:srcRect b="39986" l="0" r="0" t="0"/>
          <a:stretch/>
        </p:blipFill>
        <p:spPr>
          <a:xfrm>
            <a:off x="2888100" y="1414700"/>
            <a:ext cx="2392674" cy="3086773"/>
          </a:xfrm>
          <a:prstGeom prst="rect">
            <a:avLst/>
          </a:prstGeom>
          <a:noFill/>
          <a:ln>
            <a:noFill/>
          </a:ln>
        </p:spPr>
      </p:pic>
      <p:sp>
        <p:nvSpPr>
          <p:cNvPr id="373" name="Google Shape;373;p29"/>
          <p:cNvSpPr/>
          <p:nvPr/>
        </p:nvSpPr>
        <p:spPr>
          <a:xfrm>
            <a:off x="5283471" y="899925"/>
            <a:ext cx="81600" cy="420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4" name="Google Shape;374;p29"/>
          <p:cNvPicPr preferRelativeResize="0"/>
          <p:nvPr/>
        </p:nvPicPr>
        <p:blipFill>
          <a:blip r:embed="rId6">
            <a:alphaModFix/>
          </a:blip>
          <a:stretch>
            <a:fillRect/>
          </a:stretch>
        </p:blipFill>
        <p:spPr>
          <a:xfrm>
            <a:off x="2428054" y="789665"/>
            <a:ext cx="646062" cy="743951"/>
          </a:xfrm>
          <a:prstGeom prst="rect">
            <a:avLst/>
          </a:prstGeom>
          <a:noFill/>
          <a:ln>
            <a:noFill/>
          </a:ln>
        </p:spPr>
      </p:pic>
      <p:cxnSp>
        <p:nvCxnSpPr>
          <p:cNvPr id="375" name="Google Shape;375;p29"/>
          <p:cNvCxnSpPr/>
          <p:nvPr/>
        </p:nvCxnSpPr>
        <p:spPr>
          <a:xfrm>
            <a:off x="5371850" y="1084558"/>
            <a:ext cx="0" cy="4001400"/>
          </a:xfrm>
          <a:prstGeom prst="straightConnector1">
            <a:avLst/>
          </a:prstGeom>
          <a:noFill/>
          <a:ln cap="flat" cmpd="sng" w="9525">
            <a:solidFill>
              <a:srgbClr val="D9D9D9"/>
            </a:solidFill>
            <a:prstDash val="solid"/>
            <a:round/>
            <a:headEnd len="med" w="med" type="none"/>
            <a:tailEnd len="med" w="med" type="none"/>
          </a:ln>
        </p:spPr>
      </p:cxnSp>
      <p:cxnSp>
        <p:nvCxnSpPr>
          <p:cNvPr id="376" name="Google Shape;376;p29"/>
          <p:cNvCxnSpPr/>
          <p:nvPr/>
        </p:nvCxnSpPr>
        <p:spPr>
          <a:xfrm>
            <a:off x="5282114" y="1084558"/>
            <a:ext cx="0" cy="4001400"/>
          </a:xfrm>
          <a:prstGeom prst="straightConnector1">
            <a:avLst/>
          </a:prstGeom>
          <a:noFill/>
          <a:ln cap="flat" cmpd="sng" w="9525">
            <a:solidFill>
              <a:srgbClr val="D9D9D9"/>
            </a:solidFill>
            <a:prstDash val="solid"/>
            <a:round/>
            <a:headEnd len="med" w="med" type="none"/>
            <a:tailEnd len="med" w="med" type="none"/>
          </a:ln>
        </p:spPr>
      </p:cxnSp>
      <p:sp>
        <p:nvSpPr>
          <p:cNvPr id="377" name="Google Shape;377;p29"/>
          <p:cNvSpPr txBox="1"/>
          <p:nvPr/>
        </p:nvSpPr>
        <p:spPr>
          <a:xfrm>
            <a:off x="2450911" y="872081"/>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1</a:t>
            </a:r>
            <a:endParaRPr b="1" sz="2400">
              <a:solidFill>
                <a:srgbClr val="FFFFFF"/>
              </a:solidFill>
              <a:latin typeface="Unica One"/>
              <a:ea typeface="Unica One"/>
              <a:cs typeface="Unica One"/>
              <a:sym typeface="Unica One"/>
            </a:endParaRPr>
          </a:p>
        </p:txBody>
      </p:sp>
      <p:pic>
        <p:nvPicPr>
          <p:cNvPr id="378" name="Google Shape;378;p29"/>
          <p:cNvPicPr preferRelativeResize="0"/>
          <p:nvPr/>
        </p:nvPicPr>
        <p:blipFill rotWithShape="1">
          <a:blip r:embed="rId7">
            <a:alphaModFix/>
          </a:blip>
          <a:srcRect b="37745" l="0" r="0" t="0"/>
          <a:stretch/>
        </p:blipFill>
        <p:spPr>
          <a:xfrm>
            <a:off x="5378625" y="1414700"/>
            <a:ext cx="2392674" cy="3122340"/>
          </a:xfrm>
          <a:prstGeom prst="rect">
            <a:avLst/>
          </a:prstGeom>
          <a:noFill/>
          <a:ln>
            <a:noFill/>
          </a:ln>
        </p:spPr>
      </p:pic>
      <p:pic>
        <p:nvPicPr>
          <p:cNvPr id="379" name="Google Shape;379;p29"/>
          <p:cNvPicPr preferRelativeResize="0"/>
          <p:nvPr/>
        </p:nvPicPr>
        <p:blipFill>
          <a:blip r:embed="rId6">
            <a:alphaModFix/>
          </a:blip>
          <a:stretch>
            <a:fillRect/>
          </a:stretch>
        </p:blipFill>
        <p:spPr>
          <a:xfrm>
            <a:off x="7514170" y="3512023"/>
            <a:ext cx="646062" cy="743951"/>
          </a:xfrm>
          <a:prstGeom prst="rect">
            <a:avLst/>
          </a:prstGeom>
          <a:noFill/>
          <a:ln>
            <a:noFill/>
          </a:ln>
        </p:spPr>
      </p:pic>
      <p:sp>
        <p:nvSpPr>
          <p:cNvPr id="380" name="Google Shape;380;p29"/>
          <p:cNvSpPr txBox="1"/>
          <p:nvPr/>
        </p:nvSpPr>
        <p:spPr>
          <a:xfrm>
            <a:off x="7542584" y="3606719"/>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2</a:t>
            </a:r>
            <a:endParaRPr b="1" sz="2400">
              <a:solidFill>
                <a:srgbClr val="FFFFFF"/>
              </a:solidFill>
              <a:latin typeface="Unica One"/>
              <a:ea typeface="Unica One"/>
              <a:cs typeface="Unica One"/>
              <a:sym typeface="Unica On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4" name="Shape 384"/>
        <p:cNvGrpSpPr/>
        <p:nvPr/>
      </p:nvGrpSpPr>
      <p:grpSpPr>
        <a:xfrm>
          <a:off x="0" y="0"/>
          <a:ext cx="0" cy="0"/>
          <a:chOff x="0" y="0"/>
          <a:chExt cx="0" cy="0"/>
        </a:xfrm>
      </p:grpSpPr>
      <p:sp>
        <p:nvSpPr>
          <p:cNvPr id="385" name="Google Shape;385;p30"/>
          <p:cNvSpPr txBox="1"/>
          <p:nvPr/>
        </p:nvSpPr>
        <p:spPr>
          <a:xfrm>
            <a:off x="3298327" y="392726"/>
            <a:ext cx="2480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PREMIER DESIGN</a:t>
            </a:r>
            <a:endParaRPr b="1">
              <a:solidFill>
                <a:srgbClr val="2D2D2D"/>
              </a:solidFill>
              <a:latin typeface="Montserrat"/>
              <a:ea typeface="Montserrat"/>
              <a:cs typeface="Montserrat"/>
              <a:sym typeface="Montserrat"/>
            </a:endParaRPr>
          </a:p>
        </p:txBody>
      </p:sp>
      <p:sp>
        <p:nvSpPr>
          <p:cNvPr id="386" name="Google Shape;386;p30"/>
          <p:cNvSpPr txBox="1"/>
          <p:nvPr/>
        </p:nvSpPr>
        <p:spPr>
          <a:xfrm>
            <a:off x="5524285" y="426557"/>
            <a:ext cx="3272100" cy="33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Montserrat"/>
                <a:ea typeface="Montserrat"/>
                <a:cs typeface="Montserrat"/>
                <a:sym typeface="Montserrat"/>
              </a:rPr>
              <a:t>Sanctuary Custom Homes</a:t>
            </a:r>
            <a:endParaRPr sz="1000">
              <a:solidFill>
                <a:srgbClr val="434343"/>
              </a:solidFill>
              <a:latin typeface="Montserrat"/>
              <a:ea typeface="Montserrat"/>
              <a:cs typeface="Montserrat"/>
              <a:sym typeface="Montserrat"/>
            </a:endParaRPr>
          </a:p>
        </p:txBody>
      </p:sp>
      <p:cxnSp>
        <p:nvCxnSpPr>
          <p:cNvPr id="387" name="Google Shape;387;p30"/>
          <p:cNvCxnSpPr/>
          <p:nvPr/>
        </p:nvCxnSpPr>
        <p:spPr>
          <a:xfrm>
            <a:off x="5466867" y="418774"/>
            <a:ext cx="0" cy="339600"/>
          </a:xfrm>
          <a:prstGeom prst="straightConnector1">
            <a:avLst/>
          </a:prstGeom>
          <a:noFill/>
          <a:ln cap="flat" cmpd="sng" w="9525">
            <a:solidFill>
              <a:schemeClr val="dk2"/>
            </a:solidFill>
            <a:prstDash val="solid"/>
            <a:round/>
            <a:headEnd len="med" w="med" type="none"/>
            <a:tailEnd len="med" w="med" type="none"/>
          </a:ln>
        </p:spPr>
      </p:cxnSp>
      <p:sp>
        <p:nvSpPr>
          <p:cNvPr id="388" name="Google Shape;388;p30"/>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0"/>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HOMEPAGE</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DESIGN </a:t>
            </a:r>
            <a:endParaRPr sz="1700">
              <a:solidFill>
                <a:srgbClr val="FFFFFF"/>
              </a:solidFill>
              <a:latin typeface="Montserrat Thin"/>
              <a:ea typeface="Montserrat Thin"/>
              <a:cs typeface="Montserrat Thin"/>
              <a:sym typeface="Montserrat Thin"/>
            </a:endParaRPr>
          </a:p>
        </p:txBody>
      </p:sp>
      <p:sp>
        <p:nvSpPr>
          <p:cNvPr id="390" name="Google Shape;390;p30"/>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391" name="Google Shape;391;p30"/>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392" name="Google Shape;392;p30"/>
          <p:cNvPicPr preferRelativeResize="0"/>
          <p:nvPr/>
        </p:nvPicPr>
        <p:blipFill>
          <a:blip r:embed="rId3">
            <a:alphaModFix amt="22000"/>
          </a:blip>
          <a:stretch>
            <a:fillRect/>
          </a:stretch>
        </p:blipFill>
        <p:spPr>
          <a:xfrm>
            <a:off x="370944" y="300373"/>
            <a:ext cx="786166" cy="615175"/>
          </a:xfrm>
          <a:prstGeom prst="rect">
            <a:avLst/>
          </a:prstGeom>
          <a:noFill/>
          <a:ln>
            <a:noFill/>
          </a:ln>
        </p:spPr>
      </p:pic>
      <p:cxnSp>
        <p:nvCxnSpPr>
          <p:cNvPr id="393" name="Google Shape;393;p30"/>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sp>
        <p:nvSpPr>
          <p:cNvPr id="394" name="Google Shape;394;p30"/>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395" name="Google Shape;395;p30"/>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396" name="Google Shape;396;p30"/>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397" name="Google Shape;397;p30"/>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398" name="Google Shape;398;p30"/>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399" name="Google Shape;399;p30"/>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pic>
        <p:nvPicPr>
          <p:cNvPr id="400" name="Google Shape;400;p30"/>
          <p:cNvPicPr preferRelativeResize="0"/>
          <p:nvPr/>
        </p:nvPicPr>
        <p:blipFill>
          <a:blip r:embed="rId4">
            <a:alphaModFix/>
          </a:blip>
          <a:stretch>
            <a:fillRect/>
          </a:stretch>
        </p:blipFill>
        <p:spPr>
          <a:xfrm>
            <a:off x="2037838" y="1191819"/>
            <a:ext cx="6521632" cy="3759900"/>
          </a:xfrm>
          <a:prstGeom prst="rect">
            <a:avLst/>
          </a:prstGeom>
          <a:noFill/>
          <a:ln>
            <a:noFill/>
          </a:ln>
        </p:spPr>
      </p:pic>
      <p:sp>
        <p:nvSpPr>
          <p:cNvPr id="401" name="Google Shape;401;p30"/>
          <p:cNvSpPr/>
          <p:nvPr/>
        </p:nvSpPr>
        <p:spPr>
          <a:xfrm>
            <a:off x="5283471" y="899925"/>
            <a:ext cx="81600" cy="420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2" name="Google Shape;402;p30"/>
          <p:cNvCxnSpPr/>
          <p:nvPr/>
        </p:nvCxnSpPr>
        <p:spPr>
          <a:xfrm>
            <a:off x="5371850" y="1084558"/>
            <a:ext cx="0" cy="4001400"/>
          </a:xfrm>
          <a:prstGeom prst="straightConnector1">
            <a:avLst/>
          </a:prstGeom>
          <a:noFill/>
          <a:ln cap="flat" cmpd="sng" w="9525">
            <a:solidFill>
              <a:srgbClr val="D9D9D9"/>
            </a:solidFill>
            <a:prstDash val="solid"/>
            <a:round/>
            <a:headEnd len="med" w="med" type="none"/>
            <a:tailEnd len="med" w="med" type="none"/>
          </a:ln>
        </p:spPr>
      </p:cxnSp>
      <p:cxnSp>
        <p:nvCxnSpPr>
          <p:cNvPr id="403" name="Google Shape;403;p30"/>
          <p:cNvCxnSpPr/>
          <p:nvPr/>
        </p:nvCxnSpPr>
        <p:spPr>
          <a:xfrm>
            <a:off x="5282114" y="1084558"/>
            <a:ext cx="0" cy="4001400"/>
          </a:xfrm>
          <a:prstGeom prst="straightConnector1">
            <a:avLst/>
          </a:prstGeom>
          <a:noFill/>
          <a:ln cap="flat" cmpd="sng" w="9525">
            <a:solidFill>
              <a:srgbClr val="D9D9D9"/>
            </a:solidFill>
            <a:prstDash val="solid"/>
            <a:round/>
            <a:headEnd len="med" w="med" type="none"/>
            <a:tailEnd len="med" w="med" type="none"/>
          </a:ln>
        </p:spPr>
      </p:cxnSp>
      <p:pic>
        <p:nvPicPr>
          <p:cNvPr id="404" name="Google Shape;404;p30"/>
          <p:cNvPicPr preferRelativeResize="0"/>
          <p:nvPr/>
        </p:nvPicPr>
        <p:blipFill rotWithShape="1">
          <a:blip r:embed="rId5">
            <a:alphaModFix/>
          </a:blip>
          <a:srcRect b="33222" l="0" r="0" t="0"/>
          <a:stretch/>
        </p:blipFill>
        <p:spPr>
          <a:xfrm>
            <a:off x="2874500" y="1378601"/>
            <a:ext cx="2406276" cy="3156700"/>
          </a:xfrm>
          <a:prstGeom prst="rect">
            <a:avLst/>
          </a:prstGeom>
          <a:noFill/>
          <a:ln>
            <a:noFill/>
          </a:ln>
        </p:spPr>
      </p:pic>
      <p:pic>
        <p:nvPicPr>
          <p:cNvPr id="405" name="Google Shape;405;p30"/>
          <p:cNvPicPr preferRelativeResize="0"/>
          <p:nvPr/>
        </p:nvPicPr>
        <p:blipFill>
          <a:blip r:embed="rId6">
            <a:alphaModFix/>
          </a:blip>
          <a:stretch>
            <a:fillRect/>
          </a:stretch>
        </p:blipFill>
        <p:spPr>
          <a:xfrm>
            <a:off x="2428054" y="789665"/>
            <a:ext cx="646062" cy="743951"/>
          </a:xfrm>
          <a:prstGeom prst="rect">
            <a:avLst/>
          </a:prstGeom>
          <a:noFill/>
          <a:ln>
            <a:noFill/>
          </a:ln>
        </p:spPr>
      </p:pic>
      <p:sp>
        <p:nvSpPr>
          <p:cNvPr id="406" name="Google Shape;406;p30"/>
          <p:cNvSpPr txBox="1"/>
          <p:nvPr/>
        </p:nvSpPr>
        <p:spPr>
          <a:xfrm>
            <a:off x="2450911" y="872081"/>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1</a:t>
            </a:r>
            <a:endParaRPr b="1" sz="2400">
              <a:solidFill>
                <a:srgbClr val="FFFFFF"/>
              </a:solidFill>
              <a:latin typeface="Unica One"/>
              <a:ea typeface="Unica One"/>
              <a:cs typeface="Unica One"/>
              <a:sym typeface="Unica One"/>
            </a:endParaRPr>
          </a:p>
        </p:txBody>
      </p:sp>
      <p:pic>
        <p:nvPicPr>
          <p:cNvPr id="407" name="Google Shape;407;p30"/>
          <p:cNvPicPr preferRelativeResize="0"/>
          <p:nvPr/>
        </p:nvPicPr>
        <p:blipFill rotWithShape="1">
          <a:blip r:embed="rId7">
            <a:alphaModFix/>
          </a:blip>
          <a:srcRect b="51456" l="0" r="0" t="0"/>
          <a:stretch/>
        </p:blipFill>
        <p:spPr>
          <a:xfrm>
            <a:off x="5365075" y="1378602"/>
            <a:ext cx="2406276" cy="3156700"/>
          </a:xfrm>
          <a:prstGeom prst="rect">
            <a:avLst/>
          </a:prstGeom>
          <a:noFill/>
          <a:ln>
            <a:noFill/>
          </a:ln>
        </p:spPr>
      </p:pic>
      <p:pic>
        <p:nvPicPr>
          <p:cNvPr id="408" name="Google Shape;408;p30"/>
          <p:cNvPicPr preferRelativeResize="0"/>
          <p:nvPr/>
        </p:nvPicPr>
        <p:blipFill>
          <a:blip r:embed="rId6">
            <a:alphaModFix/>
          </a:blip>
          <a:stretch>
            <a:fillRect/>
          </a:stretch>
        </p:blipFill>
        <p:spPr>
          <a:xfrm>
            <a:off x="7514170" y="3512023"/>
            <a:ext cx="646062" cy="743951"/>
          </a:xfrm>
          <a:prstGeom prst="rect">
            <a:avLst/>
          </a:prstGeom>
          <a:noFill/>
          <a:ln>
            <a:noFill/>
          </a:ln>
        </p:spPr>
      </p:pic>
      <p:sp>
        <p:nvSpPr>
          <p:cNvPr id="409" name="Google Shape;409;p30"/>
          <p:cNvSpPr txBox="1"/>
          <p:nvPr/>
        </p:nvSpPr>
        <p:spPr>
          <a:xfrm>
            <a:off x="7542584" y="3606719"/>
            <a:ext cx="589200" cy="59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Unica One"/>
                <a:ea typeface="Unica One"/>
                <a:cs typeface="Unica One"/>
                <a:sym typeface="Unica One"/>
              </a:rPr>
              <a:t>2</a:t>
            </a:r>
            <a:endParaRPr b="1" sz="2400">
              <a:solidFill>
                <a:srgbClr val="FFFFFF"/>
              </a:solidFill>
              <a:latin typeface="Unica One"/>
              <a:ea typeface="Unica One"/>
              <a:cs typeface="Unica One"/>
              <a:sym typeface="Unica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3" name="Shape 413"/>
        <p:cNvGrpSpPr/>
        <p:nvPr/>
      </p:nvGrpSpPr>
      <p:grpSpPr>
        <a:xfrm>
          <a:off x="0" y="0"/>
          <a:ext cx="0" cy="0"/>
          <a:chOff x="0" y="0"/>
          <a:chExt cx="0" cy="0"/>
        </a:xfrm>
      </p:grpSpPr>
      <p:sp>
        <p:nvSpPr>
          <p:cNvPr id="414" name="Google Shape;414;p31"/>
          <p:cNvSpPr txBox="1"/>
          <p:nvPr/>
        </p:nvSpPr>
        <p:spPr>
          <a:xfrm>
            <a:off x="1644444" y="798513"/>
            <a:ext cx="3257400" cy="88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ontserrat Light"/>
                <a:ea typeface="Montserrat Light"/>
                <a:cs typeface="Montserrat Light"/>
                <a:sym typeface="Montserrat Light"/>
              </a:rPr>
              <a:t>INTERIOR LAYOUTS</a:t>
            </a:r>
            <a:endParaRPr sz="1800">
              <a:latin typeface="Montserrat Light"/>
              <a:ea typeface="Montserrat Light"/>
              <a:cs typeface="Montserrat Light"/>
              <a:sym typeface="Montserrat Light"/>
            </a:endParaRPr>
          </a:p>
        </p:txBody>
      </p:sp>
      <p:sp>
        <p:nvSpPr>
          <p:cNvPr id="415" name="Google Shape;415;p31"/>
          <p:cNvSpPr txBox="1"/>
          <p:nvPr/>
        </p:nvSpPr>
        <p:spPr>
          <a:xfrm>
            <a:off x="1690722" y="1281449"/>
            <a:ext cx="3377100" cy="6351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700">
                <a:latin typeface="Montserrat Medium"/>
                <a:ea typeface="Montserrat Medium"/>
                <a:cs typeface="Montserrat Medium"/>
                <a:sym typeface="Montserrat Medium"/>
              </a:rPr>
              <a:t>UNIQUE PAGE STRUCTURES THAT SUPPORT PAGE GOALS</a:t>
            </a:r>
            <a:endParaRPr sz="700">
              <a:latin typeface="Montserrat Medium"/>
              <a:ea typeface="Montserrat Medium"/>
              <a:cs typeface="Montserrat Medium"/>
              <a:sym typeface="Montserrat Medium"/>
            </a:endParaRPr>
          </a:p>
          <a:p>
            <a:pPr indent="0" lvl="0" marL="0" rtl="0" algn="ctr">
              <a:lnSpc>
                <a:spcPct val="150000"/>
              </a:lnSpc>
              <a:spcBef>
                <a:spcPts val="0"/>
              </a:spcBef>
              <a:spcAft>
                <a:spcPts val="0"/>
              </a:spcAft>
              <a:buNone/>
            </a:pPr>
            <a:r>
              <a:rPr lang="en" sz="700">
                <a:latin typeface="Montserrat Medium"/>
                <a:ea typeface="Montserrat Medium"/>
                <a:cs typeface="Montserrat Medium"/>
                <a:sym typeface="Montserrat Medium"/>
              </a:rPr>
              <a:t>CONSULTATIVE PAGE PLANNING</a:t>
            </a:r>
            <a:endParaRPr sz="700">
              <a:latin typeface="Montserrat Medium"/>
              <a:ea typeface="Montserrat Medium"/>
              <a:cs typeface="Montserrat Medium"/>
              <a:sym typeface="Montserrat Medium"/>
            </a:endParaRPr>
          </a:p>
          <a:p>
            <a:pPr indent="0" lvl="0" marL="0" rtl="0" algn="ctr">
              <a:lnSpc>
                <a:spcPct val="150000"/>
              </a:lnSpc>
              <a:spcBef>
                <a:spcPts val="0"/>
              </a:spcBef>
              <a:spcAft>
                <a:spcPts val="0"/>
              </a:spcAft>
              <a:buNone/>
            </a:pPr>
            <a:r>
              <a:rPr lang="en" sz="700">
                <a:latin typeface="Montserrat Medium"/>
                <a:ea typeface="Montserrat Medium"/>
                <a:cs typeface="Montserrat Medium"/>
                <a:sym typeface="Montserrat Medium"/>
              </a:rPr>
              <a:t>CLIENT-SPECIFIC CONVERSION STRATEGIES</a:t>
            </a:r>
            <a:endParaRPr sz="700">
              <a:latin typeface="Montserrat Medium"/>
              <a:ea typeface="Montserrat Medium"/>
              <a:cs typeface="Montserrat Medium"/>
              <a:sym typeface="Montserrat Medium"/>
            </a:endParaRPr>
          </a:p>
        </p:txBody>
      </p:sp>
      <p:cxnSp>
        <p:nvCxnSpPr>
          <p:cNvPr id="416" name="Google Shape;416;p31"/>
          <p:cNvCxnSpPr/>
          <p:nvPr/>
        </p:nvCxnSpPr>
        <p:spPr>
          <a:xfrm rot="10800000">
            <a:off x="2954198" y="1243244"/>
            <a:ext cx="638100" cy="0"/>
          </a:xfrm>
          <a:prstGeom prst="straightConnector1">
            <a:avLst/>
          </a:prstGeom>
          <a:noFill/>
          <a:ln cap="flat" cmpd="sng" w="9525">
            <a:solidFill>
              <a:srgbClr val="2D2D2D"/>
            </a:solidFill>
            <a:prstDash val="solid"/>
            <a:round/>
            <a:headEnd len="med" w="med" type="none"/>
            <a:tailEnd len="med" w="med" type="none"/>
          </a:ln>
        </p:spPr>
      </p:cxnSp>
      <p:sp>
        <p:nvSpPr>
          <p:cNvPr id="417" name="Google Shape;417;p31"/>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1"/>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INTERIOR </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PAGES</a:t>
            </a:r>
            <a:endParaRPr sz="1700">
              <a:solidFill>
                <a:srgbClr val="FFFFFF"/>
              </a:solidFill>
              <a:latin typeface="Montserrat Thin"/>
              <a:ea typeface="Montserrat Thin"/>
              <a:cs typeface="Montserrat Thin"/>
              <a:sym typeface="Montserrat Thin"/>
            </a:endParaRPr>
          </a:p>
        </p:txBody>
      </p:sp>
      <p:sp>
        <p:nvSpPr>
          <p:cNvPr id="419" name="Google Shape;419;p31"/>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420" name="Google Shape;420;p31"/>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421" name="Google Shape;421;p31"/>
          <p:cNvPicPr preferRelativeResize="0"/>
          <p:nvPr/>
        </p:nvPicPr>
        <p:blipFill>
          <a:blip r:embed="rId3">
            <a:alphaModFix amt="22000"/>
          </a:blip>
          <a:stretch>
            <a:fillRect/>
          </a:stretch>
        </p:blipFill>
        <p:spPr>
          <a:xfrm>
            <a:off x="370944" y="300373"/>
            <a:ext cx="786166" cy="615175"/>
          </a:xfrm>
          <a:prstGeom prst="rect">
            <a:avLst/>
          </a:prstGeom>
          <a:noFill/>
          <a:ln>
            <a:noFill/>
          </a:ln>
        </p:spPr>
      </p:pic>
      <p:cxnSp>
        <p:nvCxnSpPr>
          <p:cNvPr id="422" name="Google Shape;422;p31"/>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sp>
        <p:nvSpPr>
          <p:cNvPr id="423" name="Google Shape;423;p31"/>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424" name="Google Shape;424;p31"/>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425" name="Google Shape;425;p31"/>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426" name="Google Shape;426;p31"/>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427" name="Google Shape;427;p31"/>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428" name="Google Shape;428;p31"/>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pic>
        <p:nvPicPr>
          <p:cNvPr id="429" name="Google Shape;429;p31"/>
          <p:cNvPicPr preferRelativeResize="0"/>
          <p:nvPr/>
        </p:nvPicPr>
        <p:blipFill>
          <a:blip r:embed="rId4">
            <a:alphaModFix/>
          </a:blip>
          <a:stretch>
            <a:fillRect/>
          </a:stretch>
        </p:blipFill>
        <p:spPr>
          <a:xfrm>
            <a:off x="5226993" y="767076"/>
            <a:ext cx="5084850" cy="4084927"/>
          </a:xfrm>
          <a:prstGeom prst="rect">
            <a:avLst/>
          </a:prstGeom>
          <a:noFill/>
          <a:ln>
            <a:noFill/>
          </a:ln>
        </p:spPr>
      </p:pic>
      <p:pic>
        <p:nvPicPr>
          <p:cNvPr id="430" name="Google Shape;430;p31"/>
          <p:cNvPicPr preferRelativeResize="0"/>
          <p:nvPr/>
        </p:nvPicPr>
        <p:blipFill rotWithShape="1">
          <a:blip r:embed="rId5">
            <a:alphaModFix/>
          </a:blip>
          <a:srcRect b="65614" l="0" r="0" t="0"/>
          <a:stretch/>
        </p:blipFill>
        <p:spPr>
          <a:xfrm>
            <a:off x="5448000" y="1071520"/>
            <a:ext cx="4199049" cy="2580476"/>
          </a:xfrm>
          <a:prstGeom prst="rect">
            <a:avLst/>
          </a:prstGeom>
          <a:noFill/>
          <a:ln>
            <a:noFill/>
          </a:ln>
        </p:spPr>
      </p:pic>
      <p:pic>
        <p:nvPicPr>
          <p:cNvPr id="431" name="Google Shape;431;p31"/>
          <p:cNvPicPr preferRelativeResize="0"/>
          <p:nvPr/>
        </p:nvPicPr>
        <p:blipFill>
          <a:blip r:embed="rId6">
            <a:alphaModFix/>
          </a:blip>
          <a:stretch>
            <a:fillRect/>
          </a:stretch>
        </p:blipFill>
        <p:spPr>
          <a:xfrm>
            <a:off x="3014150" y="2456798"/>
            <a:ext cx="4274525" cy="2462875"/>
          </a:xfrm>
          <a:prstGeom prst="rect">
            <a:avLst/>
          </a:prstGeom>
          <a:noFill/>
          <a:ln>
            <a:noFill/>
          </a:ln>
        </p:spPr>
      </p:pic>
      <p:pic>
        <p:nvPicPr>
          <p:cNvPr id="432" name="Google Shape;432;p31"/>
          <p:cNvPicPr preferRelativeResize="0"/>
          <p:nvPr/>
        </p:nvPicPr>
        <p:blipFill rotWithShape="1">
          <a:blip r:embed="rId7">
            <a:alphaModFix/>
          </a:blip>
          <a:srcRect b="71681" l="0" r="0" t="0"/>
          <a:stretch/>
        </p:blipFill>
        <p:spPr>
          <a:xfrm>
            <a:off x="3554650" y="2626350"/>
            <a:ext cx="3216624" cy="2024772"/>
          </a:xfrm>
          <a:prstGeom prst="rect">
            <a:avLst/>
          </a:prstGeom>
          <a:noFill/>
          <a:ln>
            <a:noFill/>
          </a:ln>
        </p:spPr>
      </p:pic>
      <p:pic>
        <p:nvPicPr>
          <p:cNvPr id="433" name="Google Shape;433;p31"/>
          <p:cNvPicPr preferRelativeResize="0"/>
          <p:nvPr/>
        </p:nvPicPr>
        <p:blipFill>
          <a:blip r:embed="rId8">
            <a:alphaModFix/>
          </a:blip>
          <a:stretch>
            <a:fillRect/>
          </a:stretch>
        </p:blipFill>
        <p:spPr>
          <a:xfrm>
            <a:off x="2231550" y="2742500"/>
            <a:ext cx="1621679" cy="2298000"/>
          </a:xfrm>
          <a:prstGeom prst="rect">
            <a:avLst/>
          </a:prstGeom>
          <a:noFill/>
          <a:ln>
            <a:noFill/>
          </a:ln>
        </p:spPr>
      </p:pic>
      <p:pic>
        <p:nvPicPr>
          <p:cNvPr id="434" name="Google Shape;434;p31"/>
          <p:cNvPicPr preferRelativeResize="0"/>
          <p:nvPr/>
        </p:nvPicPr>
        <p:blipFill rotWithShape="1">
          <a:blip r:embed="rId9">
            <a:alphaModFix/>
          </a:blip>
          <a:srcRect b="61495" l="0" r="0" t="8681"/>
          <a:stretch/>
        </p:blipFill>
        <p:spPr>
          <a:xfrm>
            <a:off x="2340000" y="2944650"/>
            <a:ext cx="1407375" cy="1876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38" name="Shape 438"/>
        <p:cNvGrpSpPr/>
        <p:nvPr/>
      </p:nvGrpSpPr>
      <p:grpSpPr>
        <a:xfrm>
          <a:off x="0" y="0"/>
          <a:ext cx="0" cy="0"/>
          <a:chOff x="0" y="0"/>
          <a:chExt cx="0" cy="0"/>
        </a:xfrm>
      </p:grpSpPr>
      <p:pic>
        <p:nvPicPr>
          <p:cNvPr id="439" name="Google Shape;439;p32"/>
          <p:cNvPicPr preferRelativeResize="0"/>
          <p:nvPr/>
        </p:nvPicPr>
        <p:blipFill rotWithShape="1">
          <a:blip r:embed="rId3">
            <a:alphaModFix/>
          </a:blip>
          <a:srcRect b="0" l="-2406" r="0" t="0"/>
          <a:stretch/>
        </p:blipFill>
        <p:spPr>
          <a:xfrm>
            <a:off x="2262500" y="1880903"/>
            <a:ext cx="2312919" cy="1275478"/>
          </a:xfrm>
          <a:prstGeom prst="rect">
            <a:avLst/>
          </a:prstGeom>
          <a:noFill/>
          <a:ln>
            <a:noFill/>
          </a:ln>
        </p:spPr>
      </p:pic>
      <p:pic>
        <p:nvPicPr>
          <p:cNvPr id="440" name="Google Shape;440;p32"/>
          <p:cNvPicPr preferRelativeResize="0"/>
          <p:nvPr/>
        </p:nvPicPr>
        <p:blipFill rotWithShape="1">
          <a:blip r:embed="rId4">
            <a:alphaModFix/>
          </a:blip>
          <a:srcRect b="44736" l="0" r="0" t="0"/>
          <a:stretch/>
        </p:blipFill>
        <p:spPr>
          <a:xfrm>
            <a:off x="2262507" y="3248967"/>
            <a:ext cx="4215583" cy="1174803"/>
          </a:xfrm>
          <a:prstGeom prst="rect">
            <a:avLst/>
          </a:prstGeom>
          <a:noFill/>
          <a:ln>
            <a:noFill/>
          </a:ln>
        </p:spPr>
      </p:pic>
      <p:sp>
        <p:nvSpPr>
          <p:cNvPr id="441" name="Google Shape;441;p32"/>
          <p:cNvSpPr txBox="1"/>
          <p:nvPr/>
        </p:nvSpPr>
        <p:spPr>
          <a:xfrm>
            <a:off x="2248325" y="1880906"/>
            <a:ext cx="2312700" cy="2595900"/>
          </a:xfrm>
          <a:prstGeom prst="rect">
            <a:avLst/>
          </a:prstGeom>
          <a:solidFill>
            <a:srgbClr val="FFFFFF">
              <a:alpha val="3692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p32"/>
          <p:cNvPicPr preferRelativeResize="0"/>
          <p:nvPr/>
        </p:nvPicPr>
        <p:blipFill>
          <a:blip r:embed="rId5">
            <a:alphaModFix/>
          </a:blip>
          <a:stretch>
            <a:fillRect/>
          </a:stretch>
        </p:blipFill>
        <p:spPr>
          <a:xfrm>
            <a:off x="3749418" y="1378600"/>
            <a:ext cx="6179031" cy="3562376"/>
          </a:xfrm>
          <a:prstGeom prst="rect">
            <a:avLst/>
          </a:prstGeom>
          <a:noFill/>
          <a:ln>
            <a:noFill/>
          </a:ln>
        </p:spPr>
      </p:pic>
      <p:pic>
        <p:nvPicPr>
          <p:cNvPr id="443" name="Google Shape;443;p32"/>
          <p:cNvPicPr preferRelativeResize="0"/>
          <p:nvPr/>
        </p:nvPicPr>
        <p:blipFill rotWithShape="1">
          <a:blip r:embed="rId6">
            <a:alphaModFix/>
          </a:blip>
          <a:srcRect b="8837" l="0" r="-6780" t="20967"/>
          <a:stretch/>
        </p:blipFill>
        <p:spPr>
          <a:xfrm>
            <a:off x="4561160" y="1624516"/>
            <a:ext cx="4917847" cy="2920866"/>
          </a:xfrm>
          <a:prstGeom prst="rect">
            <a:avLst/>
          </a:prstGeom>
          <a:noFill/>
          <a:ln>
            <a:noFill/>
          </a:ln>
        </p:spPr>
      </p:pic>
      <p:cxnSp>
        <p:nvCxnSpPr>
          <p:cNvPr id="444" name="Google Shape;444;p32"/>
          <p:cNvCxnSpPr/>
          <p:nvPr/>
        </p:nvCxnSpPr>
        <p:spPr>
          <a:xfrm>
            <a:off x="2990147" y="2773112"/>
            <a:ext cx="1781400" cy="7500"/>
          </a:xfrm>
          <a:prstGeom prst="straightConnector1">
            <a:avLst/>
          </a:prstGeom>
          <a:noFill/>
          <a:ln cap="flat" cmpd="sng" w="9525">
            <a:solidFill>
              <a:srgbClr val="3CA8DC"/>
            </a:solidFill>
            <a:prstDash val="solid"/>
            <a:round/>
            <a:headEnd len="med" w="med" type="oval"/>
            <a:tailEnd len="med" w="med" type="diamond"/>
          </a:ln>
        </p:spPr>
      </p:cxnSp>
      <p:cxnSp>
        <p:nvCxnSpPr>
          <p:cNvPr id="445" name="Google Shape;445;p32"/>
          <p:cNvCxnSpPr/>
          <p:nvPr/>
        </p:nvCxnSpPr>
        <p:spPr>
          <a:xfrm>
            <a:off x="4168146" y="3711137"/>
            <a:ext cx="523500" cy="7500"/>
          </a:xfrm>
          <a:prstGeom prst="straightConnector1">
            <a:avLst/>
          </a:prstGeom>
          <a:noFill/>
          <a:ln cap="flat" cmpd="sng" w="9525">
            <a:solidFill>
              <a:srgbClr val="3CA8DC"/>
            </a:solidFill>
            <a:prstDash val="solid"/>
            <a:round/>
            <a:headEnd len="med" w="med" type="oval"/>
            <a:tailEnd len="med" w="med" type="diamond"/>
          </a:ln>
        </p:spPr>
      </p:cxnSp>
      <p:sp>
        <p:nvSpPr>
          <p:cNvPr id="446" name="Google Shape;446;p32"/>
          <p:cNvSpPr txBox="1"/>
          <p:nvPr/>
        </p:nvSpPr>
        <p:spPr>
          <a:xfrm>
            <a:off x="2078400" y="593858"/>
            <a:ext cx="17784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ADMIN TOOLS</a:t>
            </a:r>
            <a:endParaRPr b="1">
              <a:solidFill>
                <a:srgbClr val="2D2D2D"/>
              </a:solidFill>
              <a:latin typeface="Montserrat"/>
              <a:ea typeface="Montserrat"/>
              <a:cs typeface="Montserrat"/>
              <a:sym typeface="Montserrat"/>
            </a:endParaRPr>
          </a:p>
        </p:txBody>
      </p:sp>
      <p:sp>
        <p:nvSpPr>
          <p:cNvPr id="447" name="Google Shape;447;p32"/>
          <p:cNvSpPr txBox="1"/>
          <p:nvPr/>
        </p:nvSpPr>
        <p:spPr>
          <a:xfrm>
            <a:off x="3856800" y="409123"/>
            <a:ext cx="4643400" cy="29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434343"/>
                </a:solidFill>
                <a:latin typeface="Montserrat"/>
                <a:ea typeface="Montserrat"/>
                <a:cs typeface="Montserrat"/>
                <a:sym typeface="Montserrat"/>
              </a:rPr>
              <a:t>custom fields allow for easy content management</a:t>
            </a:r>
            <a:endParaRPr b="1" sz="1000">
              <a:solidFill>
                <a:srgbClr val="434343"/>
              </a:solidFill>
              <a:latin typeface="Montserrat"/>
              <a:ea typeface="Montserrat"/>
              <a:cs typeface="Montserrat"/>
              <a:sym typeface="Montserrat"/>
            </a:endParaRPr>
          </a:p>
        </p:txBody>
      </p:sp>
      <p:cxnSp>
        <p:nvCxnSpPr>
          <p:cNvPr id="448" name="Google Shape;448;p32"/>
          <p:cNvCxnSpPr/>
          <p:nvPr/>
        </p:nvCxnSpPr>
        <p:spPr>
          <a:xfrm>
            <a:off x="3760800" y="464108"/>
            <a:ext cx="0" cy="624600"/>
          </a:xfrm>
          <a:prstGeom prst="straightConnector1">
            <a:avLst/>
          </a:prstGeom>
          <a:noFill/>
          <a:ln cap="flat" cmpd="sng" w="9525">
            <a:solidFill>
              <a:schemeClr val="dk2"/>
            </a:solidFill>
            <a:prstDash val="solid"/>
            <a:round/>
            <a:headEnd len="med" w="med" type="none"/>
            <a:tailEnd len="med" w="med" type="none"/>
          </a:ln>
        </p:spPr>
      </p:cxnSp>
      <p:sp>
        <p:nvSpPr>
          <p:cNvPr id="449" name="Google Shape;449;p32"/>
          <p:cNvSpPr txBox="1"/>
          <p:nvPr/>
        </p:nvSpPr>
        <p:spPr>
          <a:xfrm>
            <a:off x="3857612" y="621502"/>
            <a:ext cx="4812300" cy="7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latin typeface="Montserrat"/>
                <a:ea typeface="Montserrat"/>
                <a:cs typeface="Montserrat"/>
                <a:sym typeface="Montserrat"/>
              </a:rPr>
              <a:t>Throughout the design process, we will identify what content you will need to change and how often. </a:t>
            </a:r>
            <a:br>
              <a:rPr lang="en" sz="700">
                <a:latin typeface="Montserrat"/>
                <a:ea typeface="Montserrat"/>
                <a:cs typeface="Montserrat"/>
                <a:sym typeface="Montserrat"/>
              </a:rPr>
            </a:br>
            <a:r>
              <a:rPr lang="en" sz="700">
                <a:latin typeface="Montserrat"/>
                <a:ea typeface="Montserrat"/>
                <a:cs typeface="Montserrat"/>
                <a:sym typeface="Montserrat"/>
              </a:rPr>
              <a:t>We custom code the content so that it is as easy as possible to make changes. Make edits without seeing or editing any HTML or CSS. </a:t>
            </a:r>
            <a:endParaRPr sz="700">
              <a:latin typeface="Montserrat"/>
              <a:ea typeface="Montserrat"/>
              <a:cs typeface="Montserrat"/>
              <a:sym typeface="Montserrat"/>
            </a:endParaRPr>
          </a:p>
        </p:txBody>
      </p:sp>
      <p:sp>
        <p:nvSpPr>
          <p:cNvPr id="450" name="Google Shape;450;p32"/>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CUSTOM</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FIELDS</a:t>
            </a:r>
            <a:endParaRPr sz="1700">
              <a:solidFill>
                <a:srgbClr val="FFFFFF"/>
              </a:solidFill>
              <a:latin typeface="Montserrat Thin"/>
              <a:ea typeface="Montserrat Thin"/>
              <a:cs typeface="Montserrat Thin"/>
              <a:sym typeface="Montserrat Thin"/>
            </a:endParaRPr>
          </a:p>
        </p:txBody>
      </p:sp>
      <p:sp>
        <p:nvSpPr>
          <p:cNvPr id="452" name="Google Shape;452;p32"/>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PREMIER</a:t>
            </a:r>
            <a:endParaRPr b="1" sz="1000">
              <a:solidFill>
                <a:srgbClr val="FFFFFF"/>
              </a:solidFill>
              <a:latin typeface="Montserrat"/>
              <a:ea typeface="Montserrat"/>
              <a:cs typeface="Montserrat"/>
              <a:sym typeface="Montserrat"/>
            </a:endParaRPr>
          </a:p>
        </p:txBody>
      </p:sp>
      <p:cxnSp>
        <p:nvCxnSpPr>
          <p:cNvPr id="453" name="Google Shape;453;p32"/>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454" name="Google Shape;454;p32"/>
          <p:cNvPicPr preferRelativeResize="0"/>
          <p:nvPr/>
        </p:nvPicPr>
        <p:blipFill>
          <a:blip r:embed="rId7">
            <a:alphaModFix amt="22000"/>
          </a:blip>
          <a:stretch>
            <a:fillRect/>
          </a:stretch>
        </p:blipFill>
        <p:spPr>
          <a:xfrm>
            <a:off x="370944" y="300373"/>
            <a:ext cx="786166" cy="615175"/>
          </a:xfrm>
          <a:prstGeom prst="rect">
            <a:avLst/>
          </a:prstGeom>
          <a:noFill/>
          <a:ln>
            <a:noFill/>
          </a:ln>
        </p:spPr>
      </p:pic>
      <p:cxnSp>
        <p:nvCxnSpPr>
          <p:cNvPr id="455" name="Google Shape;455;p32"/>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sp>
        <p:nvSpPr>
          <p:cNvPr id="456" name="Google Shape;456;p32"/>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KICKOFF</a:t>
            </a:r>
            <a:endParaRPr sz="800">
              <a:solidFill>
                <a:srgbClr val="9E9E9E"/>
              </a:solidFill>
              <a:latin typeface="Montserrat"/>
              <a:ea typeface="Montserrat"/>
              <a:cs typeface="Montserrat"/>
              <a:sym typeface="Montserrat"/>
            </a:endParaRPr>
          </a:p>
        </p:txBody>
      </p:sp>
      <p:sp>
        <p:nvSpPr>
          <p:cNvPr id="457" name="Google Shape;457;p32"/>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458" name="Google Shape;458;p32"/>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459" name="Google Shape;459;p32"/>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460" name="Google Shape;460;p32"/>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461" name="Google Shape;461;p32"/>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5" name="Shape 465"/>
        <p:cNvGrpSpPr/>
        <p:nvPr/>
      </p:nvGrpSpPr>
      <p:grpSpPr>
        <a:xfrm>
          <a:off x="0" y="0"/>
          <a:ext cx="0" cy="0"/>
          <a:chOff x="0" y="0"/>
          <a:chExt cx="0" cy="0"/>
        </a:xfrm>
      </p:grpSpPr>
      <p:pic>
        <p:nvPicPr>
          <p:cNvPr id="466" name="Google Shape;466;p33"/>
          <p:cNvPicPr preferRelativeResize="0"/>
          <p:nvPr/>
        </p:nvPicPr>
        <p:blipFill rotWithShape="1">
          <a:blip r:embed="rId3">
            <a:alphaModFix/>
          </a:blip>
          <a:srcRect b="-3518" l="3390" r="0" t="-9976"/>
          <a:stretch/>
        </p:blipFill>
        <p:spPr>
          <a:xfrm>
            <a:off x="0" y="-57225"/>
            <a:ext cx="9144000" cy="5257950"/>
          </a:xfrm>
          <a:prstGeom prst="rect">
            <a:avLst/>
          </a:prstGeom>
          <a:noFill/>
          <a:ln>
            <a:noFill/>
          </a:ln>
        </p:spPr>
      </p:pic>
      <p:sp>
        <p:nvSpPr>
          <p:cNvPr id="467" name="Google Shape;467;p33"/>
          <p:cNvSpPr/>
          <p:nvPr/>
        </p:nvSpPr>
        <p:spPr>
          <a:xfrm>
            <a:off x="0" y="0"/>
            <a:ext cx="9144000" cy="5143500"/>
          </a:xfrm>
          <a:prstGeom prst="rect">
            <a:avLst/>
          </a:prstGeom>
          <a:solidFill>
            <a:srgbClr val="000000">
              <a:alpha val="54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p:nvPr/>
        </p:nvSpPr>
        <p:spPr>
          <a:xfrm>
            <a:off x="3600197" y="1011500"/>
            <a:ext cx="1845900" cy="7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txBox="1"/>
          <p:nvPr>
            <p:ph idx="1" type="body"/>
          </p:nvPr>
        </p:nvSpPr>
        <p:spPr>
          <a:xfrm>
            <a:off x="621750" y="1190625"/>
            <a:ext cx="8065200" cy="33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Montserrat"/>
                <a:ea typeface="Montserrat"/>
                <a:cs typeface="Montserrat"/>
                <a:sym typeface="Montserrat"/>
              </a:rPr>
              <a:t>Quality of our custom designs.</a:t>
            </a:r>
            <a:r>
              <a:rPr b="1" lang="en" sz="1200">
                <a:solidFill>
                  <a:srgbClr val="FFFFFF"/>
                </a:solidFill>
                <a:latin typeface="Montserrat"/>
                <a:ea typeface="Montserrat"/>
                <a:cs typeface="Montserrat"/>
                <a:sym typeface="Montserrat"/>
              </a:rPr>
              <a:t> </a:t>
            </a:r>
            <a:r>
              <a:rPr lang="en" sz="1000" u="sng">
                <a:solidFill>
                  <a:srgbClr val="FFFFFF"/>
                </a:solidFill>
                <a:latin typeface="Montserrat Light"/>
                <a:ea typeface="Montserrat Light"/>
                <a:cs typeface="Montserrat Light"/>
                <a:sym typeface="Montserrat Light"/>
                <a:hlinkClick r:id="rId4"/>
              </a:rPr>
              <a:t>Browse our library</a:t>
            </a:r>
            <a:r>
              <a:rPr lang="en" sz="1000">
                <a:solidFill>
                  <a:srgbClr val="FFFFFF"/>
                </a:solidFill>
                <a:latin typeface="Montserrat Light"/>
                <a:ea typeface="Montserrat Light"/>
                <a:cs typeface="Montserrat Light"/>
                <a:sym typeface="Montserrat Light"/>
              </a:rPr>
              <a:t> to see how our designs </a:t>
            </a:r>
            <a:r>
              <a:rPr lang="en" sz="1000">
                <a:solidFill>
                  <a:srgbClr val="FFFFFF"/>
                </a:solidFill>
                <a:latin typeface="Montserrat Light"/>
                <a:ea typeface="Montserrat Light"/>
                <a:cs typeface="Montserrat Light"/>
                <a:sym typeface="Montserrat Light"/>
              </a:rPr>
              <a:t>are well above our competitors. </a:t>
            </a:r>
            <a:endParaRPr sz="1000">
              <a:solidFill>
                <a:srgbClr val="FFFFFF"/>
              </a:solidFill>
              <a:latin typeface="Montserrat Light"/>
              <a:ea typeface="Montserrat Light"/>
              <a:cs typeface="Montserrat Light"/>
              <a:sym typeface="Montserrat Light"/>
            </a:endParaRPr>
          </a:p>
          <a:p>
            <a:pPr indent="0" lvl="0" marL="0" rtl="0" algn="l">
              <a:spcBef>
                <a:spcPts val="1600"/>
              </a:spcBef>
              <a:spcAft>
                <a:spcPts val="0"/>
              </a:spcAft>
              <a:buNone/>
            </a:pPr>
            <a:r>
              <a:rPr b="1" lang="en" sz="1100">
                <a:solidFill>
                  <a:srgbClr val="FFFFFF"/>
                </a:solidFill>
                <a:latin typeface="Montserrat"/>
                <a:ea typeface="Montserrat"/>
                <a:cs typeface="Montserrat"/>
                <a:sym typeface="Montserrat"/>
              </a:rPr>
              <a:t>Strategic page planning. </a:t>
            </a:r>
            <a:r>
              <a:rPr lang="en" sz="1000">
                <a:solidFill>
                  <a:srgbClr val="FFFFFF"/>
                </a:solidFill>
                <a:latin typeface="Montserrat Light"/>
                <a:ea typeface="Montserrat Light"/>
                <a:cs typeface="Montserrat Light"/>
                <a:sym typeface="Montserrat Light"/>
              </a:rPr>
              <a:t>Our process is very hands on with 1:1 review of your company goals. We combine your personalized buyer personas and web research with our </a:t>
            </a:r>
            <a:r>
              <a:rPr lang="en" sz="1000">
                <a:solidFill>
                  <a:srgbClr val="FFFFFF"/>
                </a:solidFill>
                <a:latin typeface="Montserrat Light"/>
                <a:ea typeface="Montserrat Light"/>
                <a:cs typeface="Montserrat Light"/>
                <a:sym typeface="Montserrat Light"/>
              </a:rPr>
              <a:t>conversion</a:t>
            </a:r>
            <a:r>
              <a:rPr lang="en" sz="1000">
                <a:solidFill>
                  <a:srgbClr val="FFFFFF"/>
                </a:solidFill>
                <a:latin typeface="Montserrat Light"/>
                <a:ea typeface="Montserrat Light"/>
                <a:cs typeface="Montserrat Light"/>
                <a:sym typeface="Montserrat Light"/>
              </a:rPr>
              <a:t> tools and knowledge so that your site is not only attractive but successful. </a:t>
            </a:r>
            <a:endParaRPr sz="1200">
              <a:solidFill>
                <a:srgbClr val="FFFFFF"/>
              </a:solidFill>
              <a:latin typeface="Montserrat Light"/>
              <a:ea typeface="Montserrat Light"/>
              <a:cs typeface="Montserrat Light"/>
              <a:sym typeface="Montserrat Light"/>
            </a:endParaRPr>
          </a:p>
          <a:p>
            <a:pPr indent="0" lvl="0" marL="0" rtl="0" algn="l">
              <a:spcBef>
                <a:spcPts val="1600"/>
              </a:spcBef>
              <a:spcAft>
                <a:spcPts val="0"/>
              </a:spcAft>
              <a:buNone/>
            </a:pPr>
            <a:r>
              <a:rPr b="1" lang="en" sz="1100">
                <a:solidFill>
                  <a:srgbClr val="FFFFFF"/>
                </a:solidFill>
                <a:latin typeface="Montserrat"/>
                <a:ea typeface="Montserrat"/>
                <a:cs typeface="Montserrat"/>
                <a:sym typeface="Montserrat"/>
              </a:rPr>
              <a:t>We plan and design every page — not just the homepage. </a:t>
            </a:r>
            <a:r>
              <a:rPr b="1" lang="en" sz="1200">
                <a:solidFill>
                  <a:srgbClr val="FFFFFF"/>
                </a:solidFill>
                <a:latin typeface="Montserrat"/>
                <a:ea typeface="Montserrat"/>
                <a:cs typeface="Montserrat"/>
                <a:sym typeface="Montserrat"/>
              </a:rPr>
              <a:t> </a:t>
            </a:r>
            <a:r>
              <a:rPr lang="en" sz="1000">
                <a:solidFill>
                  <a:srgbClr val="FFFFFF"/>
                </a:solidFill>
                <a:latin typeface="Montserrat Light"/>
                <a:ea typeface="Montserrat Light"/>
                <a:cs typeface="Montserrat Light"/>
                <a:sym typeface="Montserrat Light"/>
              </a:rPr>
              <a:t>Some competitors are saving cost by not giving the interior pages the attention they deserve. </a:t>
            </a:r>
            <a:endParaRPr sz="1000">
              <a:solidFill>
                <a:srgbClr val="FFFFFF"/>
              </a:solidFill>
              <a:latin typeface="Montserrat Light"/>
              <a:ea typeface="Montserrat Light"/>
              <a:cs typeface="Montserrat Light"/>
              <a:sym typeface="Montserrat Light"/>
            </a:endParaRPr>
          </a:p>
          <a:p>
            <a:pPr indent="0" lvl="0" marL="0" rtl="0" algn="l">
              <a:spcBef>
                <a:spcPts val="1600"/>
              </a:spcBef>
              <a:spcAft>
                <a:spcPts val="0"/>
              </a:spcAft>
              <a:buNone/>
            </a:pPr>
            <a:r>
              <a:rPr b="1" lang="en" sz="1100">
                <a:solidFill>
                  <a:srgbClr val="FFFFFF"/>
                </a:solidFill>
                <a:latin typeface="Montserrat"/>
                <a:ea typeface="Montserrat"/>
                <a:cs typeface="Montserrat"/>
                <a:sym typeface="Montserrat"/>
              </a:rPr>
              <a:t>You</a:t>
            </a:r>
            <a:r>
              <a:rPr b="1" lang="en" sz="1100">
                <a:solidFill>
                  <a:srgbClr val="FFFFFF"/>
                </a:solidFill>
                <a:latin typeface="Montserrat"/>
                <a:ea typeface="Montserrat"/>
                <a:cs typeface="Montserrat"/>
                <a:sym typeface="Montserrat"/>
              </a:rPr>
              <a:t> influence &amp; approve design.</a:t>
            </a:r>
            <a:r>
              <a:rPr b="1" lang="en" sz="1200">
                <a:solidFill>
                  <a:srgbClr val="FFFFFF"/>
                </a:solidFill>
                <a:latin typeface="Montserrat"/>
                <a:ea typeface="Montserrat"/>
                <a:cs typeface="Montserrat"/>
                <a:sym typeface="Montserrat"/>
              </a:rPr>
              <a:t> </a:t>
            </a:r>
            <a:r>
              <a:rPr lang="en" sz="1000">
                <a:solidFill>
                  <a:srgbClr val="FFFFFF"/>
                </a:solidFill>
                <a:latin typeface="Montserrat Light"/>
                <a:ea typeface="Montserrat Light"/>
                <a:cs typeface="Montserrat Light"/>
                <a:sym typeface="Montserrat Light"/>
              </a:rPr>
              <a:t>We offer guidance to our clients so that their site is easy to use and converts viewers, but the design course is directed and completed for the client. Programming is not completed until the client is satisfied and approves every aspect of the design. </a:t>
            </a:r>
            <a:endParaRPr sz="1000">
              <a:solidFill>
                <a:srgbClr val="FFFFFF"/>
              </a:solidFill>
              <a:latin typeface="Montserrat Light"/>
              <a:ea typeface="Montserrat Light"/>
              <a:cs typeface="Montserrat Light"/>
              <a:sym typeface="Montserrat Light"/>
            </a:endParaRPr>
          </a:p>
          <a:p>
            <a:pPr indent="0" lvl="0" marL="0" rtl="0" algn="l">
              <a:spcBef>
                <a:spcPts val="1600"/>
              </a:spcBef>
              <a:spcAft>
                <a:spcPts val="0"/>
              </a:spcAft>
              <a:buClr>
                <a:schemeClr val="dk1"/>
              </a:buClr>
              <a:buSzPts val="1100"/>
              <a:buFont typeface="Arial"/>
              <a:buNone/>
            </a:pPr>
            <a:r>
              <a:rPr b="1" lang="en" sz="1100">
                <a:solidFill>
                  <a:srgbClr val="FFFFFF"/>
                </a:solidFill>
                <a:latin typeface="Montserrat"/>
                <a:ea typeface="Montserrat"/>
                <a:cs typeface="Montserrat"/>
                <a:sym typeface="Montserrat"/>
              </a:rPr>
              <a:t>Licensing to our image library is included.</a:t>
            </a:r>
            <a:endParaRPr b="1" sz="1100">
              <a:solidFill>
                <a:srgbClr val="FFFFFF"/>
              </a:solidFill>
              <a:latin typeface="Montserrat"/>
              <a:ea typeface="Montserrat"/>
              <a:cs typeface="Montserrat"/>
              <a:sym typeface="Montserrat"/>
            </a:endParaRPr>
          </a:p>
          <a:p>
            <a:pPr indent="0" lvl="0" marL="0" rtl="0" algn="l">
              <a:spcBef>
                <a:spcPts val="1600"/>
              </a:spcBef>
              <a:spcAft>
                <a:spcPts val="1600"/>
              </a:spcAft>
              <a:buNone/>
            </a:pPr>
            <a:r>
              <a:rPr b="1" lang="en" sz="1100">
                <a:solidFill>
                  <a:srgbClr val="FFFFFF"/>
                </a:solidFill>
                <a:latin typeface="Montserrat"/>
                <a:ea typeface="Montserrat"/>
                <a:cs typeface="Montserrat"/>
                <a:sym typeface="Montserrat"/>
              </a:rPr>
              <a:t>Common features are included.</a:t>
            </a:r>
            <a:r>
              <a:rPr b="1" lang="en" sz="1200">
                <a:solidFill>
                  <a:srgbClr val="FFFFFF"/>
                </a:solidFill>
                <a:latin typeface="Montserrat"/>
                <a:ea typeface="Montserrat"/>
                <a:cs typeface="Montserrat"/>
                <a:sym typeface="Montserrat"/>
              </a:rPr>
              <a:t> </a:t>
            </a:r>
            <a:r>
              <a:rPr lang="en" sz="1000">
                <a:solidFill>
                  <a:srgbClr val="FFFFFF"/>
                </a:solidFill>
                <a:latin typeface="Montserrat Light"/>
                <a:ea typeface="Montserrat Light"/>
                <a:cs typeface="Montserrat Light"/>
                <a:sym typeface="Montserrat Light"/>
              </a:rPr>
              <a:t>We don’t expect our clients to know what they need when it comes to basic functionality. Blogs, contact forms, galleries, sliders, and Google Analytics are commonly add-ons at other firms.</a:t>
            </a:r>
            <a:endParaRPr sz="1000">
              <a:solidFill>
                <a:srgbClr val="FFFFFF"/>
              </a:solidFill>
              <a:latin typeface="Montserrat Light"/>
              <a:ea typeface="Montserrat Light"/>
              <a:cs typeface="Montserrat Light"/>
              <a:sym typeface="Montserrat Light"/>
            </a:endParaRPr>
          </a:p>
        </p:txBody>
      </p:sp>
      <p:sp>
        <p:nvSpPr>
          <p:cNvPr id="470" name="Google Shape;470;p33"/>
          <p:cNvSpPr txBox="1"/>
          <p:nvPr/>
        </p:nvSpPr>
        <p:spPr>
          <a:xfrm>
            <a:off x="621750" y="322200"/>
            <a:ext cx="7900500" cy="6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ontserrat ExtraLight"/>
                <a:ea typeface="Montserrat ExtraLight"/>
                <a:cs typeface="Montserrat ExtraLight"/>
                <a:sym typeface="Montserrat ExtraLight"/>
              </a:rPr>
              <a:t>WHAT MAKES OUR CUSTOM SITES BETTER </a:t>
            </a:r>
            <a:endParaRPr>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a:solidFill>
                  <a:srgbClr val="FFFFFF"/>
                </a:solidFill>
                <a:latin typeface="Montserrat ExtraLight"/>
                <a:ea typeface="Montserrat ExtraLight"/>
                <a:cs typeface="Montserrat ExtraLight"/>
                <a:sym typeface="Montserrat ExtraLight"/>
              </a:rPr>
              <a:t>THAN OUR COMPETITORS?</a:t>
            </a:r>
            <a:endParaRPr>
              <a:solidFill>
                <a:srgbClr val="FFFFFF"/>
              </a:solidFill>
              <a:latin typeface="Montserrat ExtraLight"/>
              <a:ea typeface="Montserrat ExtraLight"/>
              <a:cs typeface="Montserrat ExtraLight"/>
              <a:sym typeface="Montserrat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4" name="Shape 474"/>
        <p:cNvGrpSpPr/>
        <p:nvPr/>
      </p:nvGrpSpPr>
      <p:grpSpPr>
        <a:xfrm>
          <a:off x="0" y="0"/>
          <a:ext cx="0" cy="0"/>
          <a:chOff x="0" y="0"/>
          <a:chExt cx="0" cy="0"/>
        </a:xfrm>
      </p:grpSpPr>
      <p:pic>
        <p:nvPicPr>
          <p:cNvPr id="475" name="Google Shape;475;p34"/>
          <p:cNvPicPr preferRelativeResize="0"/>
          <p:nvPr/>
        </p:nvPicPr>
        <p:blipFill rotWithShape="1">
          <a:blip r:embed="rId3">
            <a:alphaModFix amt="28000"/>
          </a:blip>
          <a:srcRect b="0" l="0" r="0" t="40786"/>
          <a:stretch/>
        </p:blipFill>
        <p:spPr>
          <a:xfrm>
            <a:off x="6378564" y="19100"/>
            <a:ext cx="2816075" cy="5143504"/>
          </a:xfrm>
          <a:prstGeom prst="rect">
            <a:avLst/>
          </a:prstGeom>
          <a:noFill/>
          <a:ln>
            <a:noFill/>
          </a:ln>
        </p:spPr>
      </p:pic>
      <p:pic>
        <p:nvPicPr>
          <p:cNvPr id="476" name="Google Shape;476;p34"/>
          <p:cNvPicPr preferRelativeResize="0"/>
          <p:nvPr/>
        </p:nvPicPr>
        <p:blipFill rotWithShape="1">
          <a:blip r:embed="rId3">
            <a:alphaModFix amt="28000"/>
          </a:blip>
          <a:srcRect b="40786" l="0" r="0" t="0"/>
          <a:stretch/>
        </p:blipFill>
        <p:spPr>
          <a:xfrm>
            <a:off x="-76280" y="12375"/>
            <a:ext cx="2816075" cy="5143504"/>
          </a:xfrm>
          <a:prstGeom prst="rect">
            <a:avLst/>
          </a:prstGeom>
          <a:noFill/>
          <a:ln>
            <a:noFill/>
          </a:ln>
        </p:spPr>
      </p:pic>
      <p:pic>
        <p:nvPicPr>
          <p:cNvPr id="477" name="Google Shape;477;p34"/>
          <p:cNvPicPr preferRelativeResize="0"/>
          <p:nvPr/>
        </p:nvPicPr>
        <p:blipFill>
          <a:blip r:embed="rId4">
            <a:alphaModFix/>
          </a:blip>
          <a:stretch>
            <a:fillRect/>
          </a:stretch>
        </p:blipFill>
        <p:spPr>
          <a:xfrm>
            <a:off x="1440375" y="1276825"/>
            <a:ext cx="6401451" cy="3487825"/>
          </a:xfrm>
          <a:prstGeom prst="rect">
            <a:avLst/>
          </a:prstGeom>
          <a:noFill/>
          <a:ln>
            <a:noFill/>
          </a:ln>
        </p:spPr>
      </p:pic>
      <p:sp>
        <p:nvSpPr>
          <p:cNvPr id="478" name="Google Shape;478;p34"/>
          <p:cNvSpPr txBox="1"/>
          <p:nvPr/>
        </p:nvSpPr>
        <p:spPr>
          <a:xfrm>
            <a:off x="2783199" y="454150"/>
            <a:ext cx="31665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PREMIER DESIGN SUCCESS</a:t>
            </a:r>
            <a:endParaRPr b="1">
              <a:solidFill>
                <a:srgbClr val="2D2D2D"/>
              </a:solidFill>
              <a:latin typeface="Montserrat"/>
              <a:ea typeface="Montserrat"/>
              <a:cs typeface="Montserrat"/>
              <a:sym typeface="Montserrat"/>
            </a:endParaRPr>
          </a:p>
        </p:txBody>
      </p:sp>
      <p:sp>
        <p:nvSpPr>
          <p:cNvPr id="479" name="Google Shape;479;p34"/>
          <p:cNvSpPr txBox="1"/>
          <p:nvPr/>
        </p:nvSpPr>
        <p:spPr>
          <a:xfrm>
            <a:off x="2730410" y="878244"/>
            <a:ext cx="3272100" cy="33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14141"/>
                </a:solidFill>
                <a:uFill>
                  <a:noFill/>
                </a:uFill>
                <a:latin typeface="Montserrat"/>
                <a:ea typeface="Montserrat"/>
                <a:cs typeface="Montserrat"/>
                <a:sym typeface="Montserrat"/>
                <a:hlinkClick r:id="rId5"/>
              </a:rPr>
              <a:t>Vision Graphics</a:t>
            </a:r>
            <a:endParaRPr sz="1000">
              <a:solidFill>
                <a:srgbClr val="414141"/>
              </a:solidFill>
              <a:latin typeface="Montserrat"/>
              <a:ea typeface="Montserrat"/>
              <a:cs typeface="Montserrat"/>
              <a:sym typeface="Montserrat"/>
            </a:endParaRPr>
          </a:p>
        </p:txBody>
      </p:sp>
      <p:cxnSp>
        <p:nvCxnSpPr>
          <p:cNvPr id="480" name="Google Shape;480;p34"/>
          <p:cNvCxnSpPr/>
          <p:nvPr/>
        </p:nvCxnSpPr>
        <p:spPr>
          <a:xfrm rot="10800000">
            <a:off x="4074900" y="855421"/>
            <a:ext cx="424800" cy="0"/>
          </a:xfrm>
          <a:prstGeom prst="straightConnector1">
            <a:avLst/>
          </a:prstGeom>
          <a:noFill/>
          <a:ln cap="flat" cmpd="sng" w="9525">
            <a:solidFill>
              <a:schemeClr val="dk2"/>
            </a:solidFill>
            <a:prstDash val="solid"/>
            <a:round/>
            <a:headEnd len="med" w="med" type="none"/>
            <a:tailEnd len="med" w="med" type="none"/>
          </a:ln>
        </p:spPr>
      </p:cxnSp>
      <p:pic>
        <p:nvPicPr>
          <p:cNvPr id="481" name="Google Shape;481;p34"/>
          <p:cNvPicPr preferRelativeResize="0"/>
          <p:nvPr/>
        </p:nvPicPr>
        <p:blipFill>
          <a:blip r:embed="rId6">
            <a:alphaModFix/>
          </a:blip>
          <a:stretch>
            <a:fillRect/>
          </a:stretch>
        </p:blipFill>
        <p:spPr>
          <a:xfrm>
            <a:off x="465822" y="1773222"/>
            <a:ext cx="2416975" cy="3215775"/>
          </a:xfrm>
          <a:prstGeom prst="rect">
            <a:avLst/>
          </a:prstGeom>
          <a:noFill/>
          <a:ln>
            <a:noFill/>
          </a:ln>
        </p:spPr>
      </p:pic>
      <p:pic>
        <p:nvPicPr>
          <p:cNvPr id="482" name="Google Shape;482;p34"/>
          <p:cNvPicPr preferRelativeResize="0"/>
          <p:nvPr/>
        </p:nvPicPr>
        <p:blipFill>
          <a:blip r:embed="rId7">
            <a:alphaModFix/>
          </a:blip>
          <a:stretch>
            <a:fillRect/>
          </a:stretch>
        </p:blipFill>
        <p:spPr>
          <a:xfrm>
            <a:off x="7032050" y="2414575"/>
            <a:ext cx="1138425" cy="236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6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6" name="Shape 486"/>
        <p:cNvGrpSpPr/>
        <p:nvPr/>
      </p:nvGrpSpPr>
      <p:grpSpPr>
        <a:xfrm>
          <a:off x="0" y="0"/>
          <a:ext cx="0" cy="0"/>
          <a:chOff x="0" y="0"/>
          <a:chExt cx="0" cy="0"/>
        </a:xfrm>
      </p:grpSpPr>
      <p:pic>
        <p:nvPicPr>
          <p:cNvPr id="487" name="Google Shape;487;p35"/>
          <p:cNvPicPr preferRelativeResize="0"/>
          <p:nvPr/>
        </p:nvPicPr>
        <p:blipFill rotWithShape="1">
          <a:blip r:embed="rId3">
            <a:alphaModFix amt="24000"/>
          </a:blip>
          <a:srcRect b="0" l="0" r="0" t="29859"/>
          <a:stretch/>
        </p:blipFill>
        <p:spPr>
          <a:xfrm>
            <a:off x="5823461" y="1"/>
            <a:ext cx="3313300" cy="5143504"/>
          </a:xfrm>
          <a:prstGeom prst="rect">
            <a:avLst/>
          </a:prstGeom>
          <a:noFill/>
          <a:ln>
            <a:noFill/>
          </a:ln>
        </p:spPr>
      </p:pic>
      <p:pic>
        <p:nvPicPr>
          <p:cNvPr id="488" name="Google Shape;488;p35"/>
          <p:cNvPicPr preferRelativeResize="0"/>
          <p:nvPr/>
        </p:nvPicPr>
        <p:blipFill rotWithShape="1">
          <a:blip r:embed="rId3">
            <a:alphaModFix amt="23000"/>
          </a:blip>
          <a:srcRect b="29859" l="0" r="0" t="0"/>
          <a:stretch/>
        </p:blipFill>
        <p:spPr>
          <a:xfrm>
            <a:off x="-340000" y="4675"/>
            <a:ext cx="3313300" cy="5143504"/>
          </a:xfrm>
          <a:prstGeom prst="rect">
            <a:avLst/>
          </a:prstGeom>
          <a:noFill/>
          <a:ln>
            <a:noFill/>
          </a:ln>
        </p:spPr>
      </p:pic>
      <p:pic>
        <p:nvPicPr>
          <p:cNvPr id="489" name="Google Shape;489;p35"/>
          <p:cNvPicPr preferRelativeResize="0"/>
          <p:nvPr/>
        </p:nvPicPr>
        <p:blipFill>
          <a:blip r:embed="rId4">
            <a:alphaModFix/>
          </a:blip>
          <a:stretch>
            <a:fillRect/>
          </a:stretch>
        </p:blipFill>
        <p:spPr>
          <a:xfrm>
            <a:off x="1135775" y="1310775"/>
            <a:ext cx="6365719" cy="3468350"/>
          </a:xfrm>
          <a:prstGeom prst="rect">
            <a:avLst/>
          </a:prstGeom>
          <a:noFill/>
          <a:ln>
            <a:noFill/>
          </a:ln>
        </p:spPr>
      </p:pic>
      <p:sp>
        <p:nvSpPr>
          <p:cNvPr id="490" name="Google Shape;490;p35"/>
          <p:cNvSpPr txBox="1"/>
          <p:nvPr/>
        </p:nvSpPr>
        <p:spPr>
          <a:xfrm>
            <a:off x="1316625" y="4622950"/>
            <a:ext cx="11892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bel"/>
                <a:ea typeface="Abel"/>
                <a:cs typeface="Abel"/>
                <a:sym typeface="Abel"/>
              </a:rPr>
              <a:t>DESIGN</a:t>
            </a:r>
            <a:endParaRPr>
              <a:solidFill>
                <a:srgbClr val="FFFFFF"/>
              </a:solidFill>
              <a:latin typeface="Abel"/>
              <a:ea typeface="Abel"/>
              <a:cs typeface="Abel"/>
              <a:sym typeface="Abel"/>
            </a:endParaRPr>
          </a:p>
        </p:txBody>
      </p:sp>
      <p:pic>
        <p:nvPicPr>
          <p:cNvPr id="491" name="Google Shape;491;p35"/>
          <p:cNvPicPr preferRelativeResize="0"/>
          <p:nvPr/>
        </p:nvPicPr>
        <p:blipFill>
          <a:blip r:embed="rId5">
            <a:alphaModFix/>
          </a:blip>
          <a:stretch>
            <a:fillRect/>
          </a:stretch>
        </p:blipFill>
        <p:spPr>
          <a:xfrm>
            <a:off x="5333975" y="2402075"/>
            <a:ext cx="1189200" cy="2538238"/>
          </a:xfrm>
          <a:prstGeom prst="rect">
            <a:avLst/>
          </a:prstGeom>
          <a:noFill/>
          <a:ln>
            <a:noFill/>
          </a:ln>
        </p:spPr>
      </p:pic>
      <p:sp>
        <p:nvSpPr>
          <p:cNvPr id="492" name="Google Shape;492;p35"/>
          <p:cNvSpPr txBox="1"/>
          <p:nvPr/>
        </p:nvSpPr>
        <p:spPr>
          <a:xfrm>
            <a:off x="2730410" y="855432"/>
            <a:ext cx="3272100" cy="33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14141"/>
                </a:solidFill>
                <a:latin typeface="Montserrat"/>
                <a:ea typeface="Montserrat"/>
                <a:cs typeface="Montserrat"/>
                <a:sym typeface="Montserrat"/>
              </a:rPr>
              <a:t>Liz Ryan Design</a:t>
            </a:r>
            <a:endParaRPr sz="1000">
              <a:solidFill>
                <a:srgbClr val="414141"/>
              </a:solidFill>
              <a:latin typeface="Montserrat"/>
              <a:ea typeface="Montserrat"/>
              <a:cs typeface="Montserrat"/>
              <a:sym typeface="Montserrat"/>
            </a:endParaRPr>
          </a:p>
        </p:txBody>
      </p:sp>
      <p:sp>
        <p:nvSpPr>
          <p:cNvPr id="493" name="Google Shape;493;p35"/>
          <p:cNvSpPr txBox="1"/>
          <p:nvPr/>
        </p:nvSpPr>
        <p:spPr>
          <a:xfrm>
            <a:off x="2783199" y="454150"/>
            <a:ext cx="31665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D2D2D"/>
                </a:solidFill>
                <a:latin typeface="Montserrat"/>
                <a:ea typeface="Montserrat"/>
                <a:cs typeface="Montserrat"/>
                <a:sym typeface="Montserrat"/>
              </a:rPr>
              <a:t>PREMIER DESIGN SUCCESS</a:t>
            </a:r>
            <a:endParaRPr b="1">
              <a:solidFill>
                <a:srgbClr val="2D2D2D"/>
              </a:solidFill>
              <a:latin typeface="Montserrat"/>
              <a:ea typeface="Montserrat"/>
              <a:cs typeface="Montserrat"/>
              <a:sym typeface="Montserrat"/>
            </a:endParaRPr>
          </a:p>
        </p:txBody>
      </p:sp>
      <p:cxnSp>
        <p:nvCxnSpPr>
          <p:cNvPr id="494" name="Google Shape;494;p35"/>
          <p:cNvCxnSpPr/>
          <p:nvPr/>
        </p:nvCxnSpPr>
        <p:spPr>
          <a:xfrm rot="10800000">
            <a:off x="4074900" y="855421"/>
            <a:ext cx="4248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8" name="Shape 78"/>
        <p:cNvGrpSpPr/>
        <p:nvPr/>
      </p:nvGrpSpPr>
      <p:grpSpPr>
        <a:xfrm>
          <a:off x="0" y="0"/>
          <a:ext cx="0" cy="0"/>
          <a:chOff x="0" y="0"/>
          <a:chExt cx="0" cy="0"/>
        </a:xfrm>
      </p:grpSpPr>
      <p:sp>
        <p:nvSpPr>
          <p:cNvPr id="79" name="Google Shape;79;p18"/>
          <p:cNvSpPr/>
          <p:nvPr/>
        </p:nvSpPr>
        <p:spPr>
          <a:xfrm>
            <a:off x="6342275" y="-68597"/>
            <a:ext cx="5633400" cy="5241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txBox="1"/>
          <p:nvPr/>
        </p:nvSpPr>
        <p:spPr>
          <a:xfrm>
            <a:off x="684247" y="3557491"/>
            <a:ext cx="1328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595959"/>
                </a:solidFill>
                <a:latin typeface="Montserrat"/>
                <a:ea typeface="Montserrat"/>
                <a:cs typeface="Montserrat"/>
                <a:sym typeface="Montserrat"/>
              </a:rPr>
              <a:t>FOUNDED</a:t>
            </a:r>
            <a:endParaRPr sz="900">
              <a:solidFill>
                <a:srgbClr val="595959"/>
              </a:solidFill>
              <a:latin typeface="Montserrat"/>
              <a:ea typeface="Montserrat"/>
              <a:cs typeface="Montserrat"/>
              <a:sym typeface="Montserrat"/>
            </a:endParaRPr>
          </a:p>
        </p:txBody>
      </p:sp>
      <p:sp>
        <p:nvSpPr>
          <p:cNvPr id="81" name="Google Shape;81;p18"/>
          <p:cNvSpPr txBox="1"/>
          <p:nvPr/>
        </p:nvSpPr>
        <p:spPr>
          <a:xfrm>
            <a:off x="2540077" y="3574885"/>
            <a:ext cx="1878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2D2D2D"/>
                </a:solidFill>
                <a:latin typeface="Montserrat"/>
                <a:ea typeface="Montserrat"/>
                <a:cs typeface="Montserrat"/>
                <a:sym typeface="Montserrat"/>
              </a:rPr>
              <a:t>+DIGITAL MARKETING DEP.</a:t>
            </a:r>
            <a:endParaRPr sz="900">
              <a:solidFill>
                <a:srgbClr val="2D2D2D"/>
              </a:solidFill>
              <a:latin typeface="Montserrat"/>
              <a:ea typeface="Montserrat"/>
              <a:cs typeface="Montserrat"/>
              <a:sym typeface="Montserrat"/>
            </a:endParaRPr>
          </a:p>
        </p:txBody>
      </p:sp>
      <p:sp>
        <p:nvSpPr>
          <p:cNvPr id="82" name="Google Shape;82;p18"/>
          <p:cNvSpPr txBox="1"/>
          <p:nvPr/>
        </p:nvSpPr>
        <p:spPr>
          <a:xfrm>
            <a:off x="4653537" y="3563273"/>
            <a:ext cx="19869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2D2D2D"/>
                </a:solidFill>
                <a:latin typeface="Montserrat"/>
                <a:ea typeface="Montserrat"/>
                <a:cs typeface="Montserrat"/>
                <a:sym typeface="Montserrat"/>
              </a:rPr>
              <a:t>10 YEARS, 20 ROCKSTARS</a:t>
            </a:r>
            <a:endParaRPr sz="900">
              <a:solidFill>
                <a:srgbClr val="2D2D2D"/>
              </a:solidFill>
              <a:latin typeface="Montserrat"/>
              <a:ea typeface="Montserrat"/>
              <a:cs typeface="Montserrat"/>
              <a:sym typeface="Montserrat"/>
            </a:endParaRPr>
          </a:p>
        </p:txBody>
      </p:sp>
      <p:sp>
        <p:nvSpPr>
          <p:cNvPr id="83" name="Google Shape;83;p18"/>
          <p:cNvSpPr txBox="1"/>
          <p:nvPr/>
        </p:nvSpPr>
        <p:spPr>
          <a:xfrm>
            <a:off x="6753994" y="3567970"/>
            <a:ext cx="2075100" cy="2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2D2D2D"/>
                </a:solidFill>
                <a:latin typeface="Montserrat"/>
                <a:ea typeface="Montserrat"/>
                <a:cs typeface="Montserrat"/>
                <a:sym typeface="Montserrat"/>
              </a:rPr>
              <a:t>1300+ SITES LAUNCHED</a:t>
            </a:r>
            <a:endParaRPr sz="900">
              <a:solidFill>
                <a:srgbClr val="2D2D2D"/>
              </a:solidFill>
              <a:latin typeface="Montserrat"/>
              <a:ea typeface="Montserrat"/>
              <a:cs typeface="Montserrat"/>
              <a:sym typeface="Montserrat"/>
            </a:endParaRPr>
          </a:p>
        </p:txBody>
      </p:sp>
      <p:sp>
        <p:nvSpPr>
          <p:cNvPr id="84" name="Google Shape;84;p18"/>
          <p:cNvSpPr txBox="1"/>
          <p:nvPr/>
        </p:nvSpPr>
        <p:spPr>
          <a:xfrm>
            <a:off x="662561" y="4038789"/>
            <a:ext cx="13287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D2D2D"/>
                </a:solidFill>
                <a:latin typeface="Montserrat"/>
                <a:ea typeface="Montserrat"/>
                <a:cs typeface="Montserrat"/>
                <a:sym typeface="Montserrat"/>
              </a:rPr>
              <a:t>2003</a:t>
            </a:r>
            <a:endParaRPr b="1" sz="1200">
              <a:solidFill>
                <a:srgbClr val="2D2D2D"/>
              </a:solidFill>
              <a:latin typeface="Montserrat"/>
              <a:ea typeface="Montserrat"/>
              <a:cs typeface="Montserrat"/>
              <a:sym typeface="Montserrat"/>
            </a:endParaRPr>
          </a:p>
        </p:txBody>
      </p:sp>
      <p:sp>
        <p:nvSpPr>
          <p:cNvPr id="85" name="Google Shape;85;p18"/>
          <p:cNvSpPr txBox="1"/>
          <p:nvPr/>
        </p:nvSpPr>
        <p:spPr>
          <a:xfrm>
            <a:off x="-58475" y="966974"/>
            <a:ext cx="91440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D2D2D"/>
                </a:solidFill>
                <a:latin typeface="Montserrat ExtraLight"/>
                <a:ea typeface="Montserrat ExtraLight"/>
                <a:cs typeface="Montserrat ExtraLight"/>
                <a:sym typeface="Montserrat ExtraLight"/>
              </a:rPr>
              <a:t>HISTORY &amp; FUTURE</a:t>
            </a:r>
            <a:endParaRPr sz="3000">
              <a:solidFill>
                <a:srgbClr val="2D2D2D"/>
              </a:solidFill>
              <a:latin typeface="Montserrat ExtraLight"/>
              <a:ea typeface="Montserrat ExtraLight"/>
              <a:cs typeface="Montserrat ExtraLight"/>
              <a:sym typeface="Montserrat ExtraLight"/>
            </a:endParaRPr>
          </a:p>
        </p:txBody>
      </p:sp>
      <p:sp>
        <p:nvSpPr>
          <p:cNvPr id="86" name="Google Shape;86;p18"/>
          <p:cNvSpPr txBox="1"/>
          <p:nvPr/>
        </p:nvSpPr>
        <p:spPr>
          <a:xfrm>
            <a:off x="-58475" y="528825"/>
            <a:ext cx="9144000" cy="22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D2D2D"/>
                </a:solidFill>
                <a:latin typeface="Montserrat"/>
                <a:ea typeface="Montserrat"/>
                <a:cs typeface="Montserrat"/>
                <a:sym typeface="Montserrat"/>
              </a:rPr>
              <a:t>WHO IS ANCHOR WAVE? </a:t>
            </a:r>
            <a:endParaRPr b="1" sz="1000">
              <a:solidFill>
                <a:srgbClr val="2D2D2D"/>
              </a:solidFill>
              <a:latin typeface="Montserrat"/>
              <a:ea typeface="Montserrat"/>
              <a:cs typeface="Montserrat"/>
              <a:sym typeface="Montserrat"/>
            </a:endParaRPr>
          </a:p>
        </p:txBody>
      </p:sp>
      <p:pic>
        <p:nvPicPr>
          <p:cNvPr id="87" name="Google Shape;87;p18"/>
          <p:cNvPicPr preferRelativeResize="0"/>
          <p:nvPr/>
        </p:nvPicPr>
        <p:blipFill>
          <a:blip r:embed="rId3">
            <a:alphaModFix/>
          </a:blip>
          <a:stretch>
            <a:fillRect/>
          </a:stretch>
        </p:blipFill>
        <p:spPr>
          <a:xfrm>
            <a:off x="654515" y="1878427"/>
            <a:ext cx="1371251" cy="1578048"/>
          </a:xfrm>
          <a:prstGeom prst="rect">
            <a:avLst/>
          </a:prstGeom>
          <a:noFill/>
          <a:ln>
            <a:noFill/>
          </a:ln>
        </p:spPr>
      </p:pic>
      <p:pic>
        <p:nvPicPr>
          <p:cNvPr id="88" name="Google Shape;88;p18"/>
          <p:cNvPicPr preferRelativeResize="0"/>
          <p:nvPr/>
        </p:nvPicPr>
        <p:blipFill>
          <a:blip r:embed="rId4">
            <a:alphaModFix/>
          </a:blip>
          <a:stretch>
            <a:fillRect/>
          </a:stretch>
        </p:blipFill>
        <p:spPr>
          <a:xfrm>
            <a:off x="7097537" y="1883500"/>
            <a:ext cx="1371251" cy="1578052"/>
          </a:xfrm>
          <a:prstGeom prst="rect">
            <a:avLst/>
          </a:prstGeom>
          <a:noFill/>
          <a:ln>
            <a:noFill/>
          </a:ln>
        </p:spPr>
      </p:pic>
      <p:pic>
        <p:nvPicPr>
          <p:cNvPr id="89" name="Google Shape;89;p18"/>
          <p:cNvPicPr preferRelativeResize="0"/>
          <p:nvPr/>
        </p:nvPicPr>
        <p:blipFill>
          <a:blip r:embed="rId5">
            <a:alphaModFix/>
          </a:blip>
          <a:stretch>
            <a:fillRect/>
          </a:stretch>
        </p:blipFill>
        <p:spPr>
          <a:xfrm>
            <a:off x="4954490" y="1887525"/>
            <a:ext cx="1371251" cy="1578050"/>
          </a:xfrm>
          <a:prstGeom prst="rect">
            <a:avLst/>
          </a:prstGeom>
          <a:noFill/>
          <a:ln>
            <a:noFill/>
          </a:ln>
        </p:spPr>
      </p:pic>
      <p:cxnSp>
        <p:nvCxnSpPr>
          <p:cNvPr id="90" name="Google Shape;90;p18"/>
          <p:cNvCxnSpPr/>
          <p:nvPr/>
        </p:nvCxnSpPr>
        <p:spPr>
          <a:xfrm flipH="1" rot="10800000">
            <a:off x="-8700" y="3958250"/>
            <a:ext cx="9174900" cy="17400"/>
          </a:xfrm>
          <a:prstGeom prst="straightConnector1">
            <a:avLst/>
          </a:prstGeom>
          <a:noFill/>
          <a:ln cap="flat" cmpd="sng" w="19050">
            <a:solidFill>
              <a:srgbClr val="000000"/>
            </a:solidFill>
            <a:prstDash val="solid"/>
            <a:round/>
            <a:headEnd len="med" w="med" type="none"/>
            <a:tailEnd len="med" w="med" type="none"/>
          </a:ln>
        </p:spPr>
      </p:cxnSp>
      <p:sp>
        <p:nvSpPr>
          <p:cNvPr id="91" name="Google Shape;91;p18"/>
          <p:cNvSpPr/>
          <p:nvPr/>
        </p:nvSpPr>
        <p:spPr>
          <a:xfrm>
            <a:off x="1274672" y="3932225"/>
            <a:ext cx="103500" cy="103500"/>
          </a:xfrm>
          <a:prstGeom prst="flowChartConnector">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p:nvPr/>
        </p:nvSpPr>
        <p:spPr>
          <a:xfrm>
            <a:off x="3440211" y="3923537"/>
            <a:ext cx="103500" cy="103500"/>
          </a:xfrm>
          <a:prstGeom prst="flowChartConnector">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p:nvPr/>
        </p:nvSpPr>
        <p:spPr>
          <a:xfrm>
            <a:off x="5583146" y="3914848"/>
            <a:ext cx="103500" cy="103500"/>
          </a:xfrm>
          <a:prstGeom prst="flowChartConnector">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p:nvPr/>
        </p:nvSpPr>
        <p:spPr>
          <a:xfrm>
            <a:off x="7744104" y="3914848"/>
            <a:ext cx="103500" cy="103500"/>
          </a:xfrm>
          <a:prstGeom prst="flowChartConnector">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nvSpPr>
        <p:spPr>
          <a:xfrm>
            <a:off x="2806186" y="4035716"/>
            <a:ext cx="13287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D2D2D"/>
                </a:solidFill>
                <a:latin typeface="Montserrat"/>
                <a:ea typeface="Montserrat"/>
                <a:cs typeface="Montserrat"/>
                <a:sym typeface="Montserrat"/>
              </a:rPr>
              <a:t>2008</a:t>
            </a:r>
            <a:endParaRPr b="1" sz="1200">
              <a:solidFill>
                <a:srgbClr val="2D2D2D"/>
              </a:solidFill>
              <a:latin typeface="Montserrat"/>
              <a:ea typeface="Montserrat"/>
              <a:cs typeface="Montserrat"/>
              <a:sym typeface="Montserrat"/>
            </a:endParaRPr>
          </a:p>
        </p:txBody>
      </p:sp>
      <p:sp>
        <p:nvSpPr>
          <p:cNvPr id="96" name="Google Shape;96;p18"/>
          <p:cNvSpPr txBox="1"/>
          <p:nvPr/>
        </p:nvSpPr>
        <p:spPr>
          <a:xfrm>
            <a:off x="4967382" y="4038791"/>
            <a:ext cx="13287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D2D2D"/>
                </a:solidFill>
                <a:latin typeface="Montserrat"/>
                <a:ea typeface="Montserrat"/>
                <a:cs typeface="Montserrat"/>
                <a:sym typeface="Montserrat"/>
              </a:rPr>
              <a:t>2013</a:t>
            </a:r>
            <a:endParaRPr b="1" sz="1200">
              <a:solidFill>
                <a:srgbClr val="2D2D2D"/>
              </a:solidFill>
              <a:latin typeface="Montserrat"/>
              <a:ea typeface="Montserrat"/>
              <a:cs typeface="Montserrat"/>
              <a:sym typeface="Montserrat"/>
            </a:endParaRPr>
          </a:p>
        </p:txBody>
      </p:sp>
      <p:sp>
        <p:nvSpPr>
          <p:cNvPr id="97" name="Google Shape;97;p18"/>
          <p:cNvSpPr txBox="1"/>
          <p:nvPr/>
        </p:nvSpPr>
        <p:spPr>
          <a:xfrm>
            <a:off x="7137501" y="4042016"/>
            <a:ext cx="1328700" cy="5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D2D2D"/>
                </a:solidFill>
                <a:latin typeface="Montserrat"/>
                <a:ea typeface="Montserrat"/>
                <a:cs typeface="Montserrat"/>
                <a:sym typeface="Montserrat"/>
              </a:rPr>
              <a:t>2018</a:t>
            </a:r>
            <a:endParaRPr b="1" sz="1200">
              <a:solidFill>
                <a:srgbClr val="2D2D2D"/>
              </a:solidFill>
              <a:latin typeface="Montserrat"/>
              <a:ea typeface="Montserrat"/>
              <a:cs typeface="Montserrat"/>
              <a:sym typeface="Montserrat"/>
            </a:endParaRPr>
          </a:p>
        </p:txBody>
      </p:sp>
      <p:pic>
        <p:nvPicPr>
          <p:cNvPr id="98" name="Google Shape;98;p18"/>
          <p:cNvPicPr preferRelativeResize="0"/>
          <p:nvPr/>
        </p:nvPicPr>
        <p:blipFill>
          <a:blip r:embed="rId6">
            <a:alphaModFix/>
          </a:blip>
          <a:stretch>
            <a:fillRect/>
          </a:stretch>
        </p:blipFill>
        <p:spPr>
          <a:xfrm>
            <a:off x="2774885" y="1852695"/>
            <a:ext cx="1412226" cy="1625205"/>
          </a:xfrm>
          <a:prstGeom prst="rect">
            <a:avLst/>
          </a:prstGeom>
          <a:noFill/>
          <a:ln>
            <a:noFill/>
          </a:ln>
        </p:spPr>
      </p:pic>
      <p:sp>
        <p:nvSpPr>
          <p:cNvPr id="99" name="Google Shape;99;p18"/>
          <p:cNvSpPr/>
          <p:nvPr/>
        </p:nvSpPr>
        <p:spPr>
          <a:xfrm>
            <a:off x="3904123" y="921400"/>
            <a:ext cx="1228800" cy="7800"/>
          </a:xfrm>
          <a:prstGeom prst="rect">
            <a:avLst/>
          </a:prstGeom>
          <a:solidFill>
            <a:srgbClr val="2D2D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8" name="Shape 498"/>
        <p:cNvGrpSpPr/>
        <p:nvPr/>
      </p:nvGrpSpPr>
      <p:grpSpPr>
        <a:xfrm>
          <a:off x="0" y="0"/>
          <a:ext cx="0" cy="0"/>
          <a:chOff x="0" y="0"/>
          <a:chExt cx="0" cy="0"/>
        </a:xfrm>
      </p:grpSpPr>
      <p:pic>
        <p:nvPicPr>
          <p:cNvPr id="499" name="Google Shape;499;p36"/>
          <p:cNvPicPr preferRelativeResize="0"/>
          <p:nvPr/>
        </p:nvPicPr>
        <p:blipFill rotWithShape="1">
          <a:blip r:embed="rId3">
            <a:alphaModFix/>
          </a:blip>
          <a:srcRect b="23745" l="0" r="921" t="0"/>
          <a:stretch/>
        </p:blipFill>
        <p:spPr>
          <a:xfrm>
            <a:off x="4386625" y="-23650"/>
            <a:ext cx="4757376" cy="5263329"/>
          </a:xfrm>
          <a:prstGeom prst="rect">
            <a:avLst/>
          </a:prstGeom>
          <a:noFill/>
          <a:ln>
            <a:noFill/>
          </a:ln>
        </p:spPr>
      </p:pic>
      <p:sp>
        <p:nvSpPr>
          <p:cNvPr id="500" name="Google Shape;500;p36"/>
          <p:cNvSpPr txBox="1"/>
          <p:nvPr/>
        </p:nvSpPr>
        <p:spPr>
          <a:xfrm>
            <a:off x="1316625" y="4622950"/>
            <a:ext cx="11892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bel"/>
                <a:ea typeface="Abel"/>
                <a:cs typeface="Abel"/>
                <a:sym typeface="Abel"/>
              </a:rPr>
              <a:t>DESIGN</a:t>
            </a:r>
            <a:endParaRPr>
              <a:solidFill>
                <a:srgbClr val="FFFFFF"/>
              </a:solidFill>
              <a:latin typeface="Abel"/>
              <a:ea typeface="Abel"/>
              <a:cs typeface="Abel"/>
              <a:sym typeface="Abel"/>
            </a:endParaRPr>
          </a:p>
        </p:txBody>
      </p:sp>
      <p:sp>
        <p:nvSpPr>
          <p:cNvPr id="501" name="Google Shape;501;p36"/>
          <p:cNvSpPr/>
          <p:nvPr/>
        </p:nvSpPr>
        <p:spPr>
          <a:xfrm>
            <a:off x="-33650" y="-23650"/>
            <a:ext cx="4435800" cy="519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6"/>
          <p:cNvSpPr txBox="1"/>
          <p:nvPr/>
        </p:nvSpPr>
        <p:spPr>
          <a:xfrm>
            <a:off x="509707" y="765807"/>
            <a:ext cx="3319200" cy="345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100">
                <a:latin typeface="Montserrat"/>
                <a:ea typeface="Montserrat"/>
                <a:cs typeface="Montserrat"/>
                <a:sym typeface="Montserrat"/>
              </a:rPr>
              <a:t>“</a:t>
            </a:r>
            <a:r>
              <a:rPr lang="en" sz="1100">
                <a:latin typeface="Montserrat"/>
                <a:ea typeface="Montserrat"/>
                <a:cs typeface="Montserrat"/>
                <a:sym typeface="Montserrat"/>
              </a:rPr>
              <a:t>Anchorwave understood what I was looking for in a website from the start. Their design team was very responsive to help guide me through what our website could look like and gave me some great ideas and options. Anchorwave gave me one point of contact, a project manager, for the whole process making it very easy to communicate and make quick progress during the build. I would recommend Anchorwave for anyone who wants to have a great looking website that they can be proud of. Thanks to Jill and the entire Anchorwave team!”</a:t>
            </a:r>
            <a:endParaRPr sz="1100">
              <a:latin typeface="Montserrat"/>
              <a:ea typeface="Montserrat"/>
              <a:cs typeface="Montserrat"/>
              <a:sym typeface="Montserrat"/>
            </a:endParaRPr>
          </a:p>
          <a:p>
            <a:pPr indent="0" lvl="0" marL="0" rtl="0" algn="ctr">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503" name="Google Shape;503;p36"/>
          <p:cNvSpPr txBox="1"/>
          <p:nvPr/>
        </p:nvSpPr>
        <p:spPr>
          <a:xfrm>
            <a:off x="502954" y="4128928"/>
            <a:ext cx="2247900" cy="33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Montserrat Light"/>
                <a:ea typeface="Montserrat Light"/>
                <a:cs typeface="Montserrat Light"/>
                <a:sym typeface="Montserrat Light"/>
              </a:rPr>
              <a:t>Arlene’s Gallery</a:t>
            </a:r>
            <a:endParaRPr sz="900">
              <a:latin typeface="Montserrat Light"/>
              <a:ea typeface="Montserrat Light"/>
              <a:cs typeface="Montserrat Light"/>
              <a:sym typeface="Montserrat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7" name="Shape 507"/>
        <p:cNvGrpSpPr/>
        <p:nvPr/>
      </p:nvGrpSpPr>
      <p:grpSpPr>
        <a:xfrm>
          <a:off x="0" y="0"/>
          <a:ext cx="0" cy="0"/>
          <a:chOff x="0" y="0"/>
          <a:chExt cx="0" cy="0"/>
        </a:xfrm>
      </p:grpSpPr>
      <p:sp>
        <p:nvSpPr>
          <p:cNvPr id="508" name="Google Shape;508;p37"/>
          <p:cNvSpPr/>
          <p:nvPr/>
        </p:nvSpPr>
        <p:spPr>
          <a:xfrm>
            <a:off x="-33650" y="-23650"/>
            <a:ext cx="4435800" cy="5197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9" name="Google Shape;509;p37"/>
          <p:cNvPicPr preferRelativeResize="0"/>
          <p:nvPr/>
        </p:nvPicPr>
        <p:blipFill rotWithShape="1">
          <a:blip r:embed="rId3">
            <a:alphaModFix/>
          </a:blip>
          <a:srcRect b="31731" l="0" r="0" t="1814"/>
          <a:stretch/>
        </p:blipFill>
        <p:spPr>
          <a:xfrm>
            <a:off x="4402150" y="-23650"/>
            <a:ext cx="4741849" cy="5197501"/>
          </a:xfrm>
          <a:prstGeom prst="rect">
            <a:avLst/>
          </a:prstGeom>
          <a:noFill/>
          <a:ln>
            <a:noFill/>
          </a:ln>
        </p:spPr>
      </p:pic>
      <p:sp>
        <p:nvSpPr>
          <p:cNvPr id="510" name="Google Shape;510;p37"/>
          <p:cNvSpPr txBox="1"/>
          <p:nvPr/>
        </p:nvSpPr>
        <p:spPr>
          <a:xfrm>
            <a:off x="498900" y="878900"/>
            <a:ext cx="3492000" cy="2867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100">
                <a:solidFill>
                  <a:srgbClr val="FFFFFF"/>
                </a:solidFill>
                <a:latin typeface="Montserrat ExtraLight"/>
                <a:ea typeface="Montserrat ExtraLight"/>
                <a:cs typeface="Montserrat ExtraLight"/>
                <a:sym typeface="Montserrat ExtraLight"/>
              </a:rPr>
              <a:t>“Trying to figure out what our website could be could have been a very overwhelming experience. However, Anchorwave made it very easy and enjoyable. It was great figuring out what our website was going to look like. Getting different options from Anchorwave really helped get a good idea of the final product. </a:t>
            </a:r>
            <a:endParaRPr sz="1100">
              <a:solidFill>
                <a:srgbClr val="FFFFFF"/>
              </a:solidFill>
              <a:latin typeface="Montserrat ExtraLight"/>
              <a:ea typeface="Montserrat ExtraLight"/>
              <a:cs typeface="Montserrat ExtraLight"/>
              <a:sym typeface="Montserrat ExtraLight"/>
            </a:endParaRPr>
          </a:p>
          <a:p>
            <a:pPr indent="0" lvl="0" marL="0" rtl="0" algn="l">
              <a:lnSpc>
                <a:spcPct val="150000"/>
              </a:lnSpc>
              <a:spcBef>
                <a:spcPts val="0"/>
              </a:spcBef>
              <a:spcAft>
                <a:spcPts val="0"/>
              </a:spcAft>
              <a:buNone/>
            </a:pPr>
            <a:r>
              <a:t/>
            </a:r>
            <a:endParaRPr sz="1100">
              <a:solidFill>
                <a:srgbClr val="FFFFFF"/>
              </a:solidFill>
              <a:latin typeface="Montserrat ExtraLight"/>
              <a:ea typeface="Montserrat ExtraLight"/>
              <a:cs typeface="Montserrat ExtraLight"/>
              <a:sym typeface="Montserrat ExtraLight"/>
            </a:endParaRPr>
          </a:p>
          <a:p>
            <a:pPr indent="0" lvl="0" marL="0" rtl="0" algn="l">
              <a:lnSpc>
                <a:spcPct val="150000"/>
              </a:lnSpc>
              <a:spcBef>
                <a:spcPts val="0"/>
              </a:spcBef>
              <a:spcAft>
                <a:spcPts val="0"/>
              </a:spcAft>
              <a:buNone/>
            </a:pPr>
            <a:r>
              <a:rPr lang="en" sz="1100">
                <a:solidFill>
                  <a:srgbClr val="FFFFFF"/>
                </a:solidFill>
                <a:latin typeface="Montserrat ExtraLight"/>
                <a:ea typeface="Montserrat ExtraLight"/>
                <a:cs typeface="Montserrat ExtraLight"/>
                <a:sym typeface="Montserrat ExtraLight"/>
              </a:rPr>
              <a:t>I really appreciate how fluid and easy to navigate the webpage is. It provides you the important information upon first visiting the site.”</a:t>
            </a:r>
            <a:endParaRPr sz="1100">
              <a:solidFill>
                <a:srgbClr val="FFFFFF"/>
              </a:solidFill>
              <a:latin typeface="Montserrat ExtraLight"/>
              <a:ea typeface="Montserrat ExtraLight"/>
              <a:cs typeface="Montserrat ExtraLight"/>
              <a:sym typeface="Montserrat ExtraLight"/>
            </a:endParaRPr>
          </a:p>
        </p:txBody>
      </p:sp>
      <p:sp>
        <p:nvSpPr>
          <p:cNvPr id="511" name="Google Shape;511;p37"/>
          <p:cNvSpPr txBox="1"/>
          <p:nvPr/>
        </p:nvSpPr>
        <p:spPr>
          <a:xfrm>
            <a:off x="483339" y="3781000"/>
            <a:ext cx="2386500" cy="33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Montserrat Light"/>
                <a:ea typeface="Montserrat Light"/>
                <a:cs typeface="Montserrat Light"/>
                <a:sym typeface="Montserrat Light"/>
              </a:rPr>
              <a:t>Carhuff &amp; Cueva Architecture</a:t>
            </a:r>
            <a:endParaRPr sz="900">
              <a:solidFill>
                <a:srgbClr val="FFFFFF"/>
              </a:solidFill>
              <a:latin typeface="Montserrat Light"/>
              <a:ea typeface="Montserrat Light"/>
              <a:cs typeface="Montserrat Light"/>
              <a:sym typeface="Montserrat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5" name="Shape 515"/>
        <p:cNvGrpSpPr/>
        <p:nvPr/>
      </p:nvGrpSpPr>
      <p:grpSpPr>
        <a:xfrm>
          <a:off x="0" y="0"/>
          <a:ext cx="0" cy="0"/>
          <a:chOff x="0" y="0"/>
          <a:chExt cx="0" cy="0"/>
        </a:xfrm>
      </p:grpSpPr>
      <p:sp>
        <p:nvSpPr>
          <p:cNvPr id="516" name="Google Shape;516;p38"/>
          <p:cNvSpPr txBox="1"/>
          <p:nvPr/>
        </p:nvSpPr>
        <p:spPr>
          <a:xfrm>
            <a:off x="1316625" y="4622950"/>
            <a:ext cx="11892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bel"/>
                <a:ea typeface="Abel"/>
                <a:cs typeface="Abel"/>
                <a:sym typeface="Abel"/>
              </a:rPr>
              <a:t>DESIGN</a:t>
            </a:r>
            <a:endParaRPr>
              <a:solidFill>
                <a:srgbClr val="FFFFFF"/>
              </a:solidFill>
              <a:latin typeface="Abel"/>
              <a:ea typeface="Abel"/>
              <a:cs typeface="Abel"/>
              <a:sym typeface="Abel"/>
            </a:endParaRPr>
          </a:p>
        </p:txBody>
      </p:sp>
      <p:pic>
        <p:nvPicPr>
          <p:cNvPr id="517" name="Google Shape;517;p38"/>
          <p:cNvPicPr preferRelativeResize="0"/>
          <p:nvPr/>
        </p:nvPicPr>
        <p:blipFill rotWithShape="1">
          <a:blip r:embed="rId3">
            <a:alphaModFix/>
          </a:blip>
          <a:srcRect b="0" l="189" r="189" t="0"/>
          <a:stretch/>
        </p:blipFill>
        <p:spPr>
          <a:xfrm>
            <a:off x="1605187" y="1571123"/>
            <a:ext cx="6222325" cy="3403100"/>
          </a:xfrm>
          <a:prstGeom prst="rect">
            <a:avLst/>
          </a:prstGeom>
          <a:noFill/>
          <a:ln>
            <a:noFill/>
          </a:ln>
        </p:spPr>
      </p:pic>
      <p:pic>
        <p:nvPicPr>
          <p:cNvPr id="518" name="Google Shape;518;p38"/>
          <p:cNvPicPr preferRelativeResize="0"/>
          <p:nvPr/>
        </p:nvPicPr>
        <p:blipFill rotWithShape="1">
          <a:blip r:embed="rId4">
            <a:alphaModFix/>
          </a:blip>
          <a:srcRect b="0" l="661" r="651" t="0"/>
          <a:stretch/>
        </p:blipFill>
        <p:spPr>
          <a:xfrm>
            <a:off x="887629" y="2282282"/>
            <a:ext cx="2103250" cy="2835625"/>
          </a:xfrm>
          <a:prstGeom prst="rect">
            <a:avLst/>
          </a:prstGeom>
          <a:noFill/>
          <a:ln>
            <a:noFill/>
          </a:ln>
        </p:spPr>
      </p:pic>
      <p:pic>
        <p:nvPicPr>
          <p:cNvPr id="519" name="Google Shape;519;p38"/>
          <p:cNvPicPr preferRelativeResize="0"/>
          <p:nvPr/>
        </p:nvPicPr>
        <p:blipFill rotWithShape="1">
          <a:blip r:embed="rId5">
            <a:alphaModFix/>
          </a:blip>
          <a:srcRect b="0" l="19" r="29" t="0"/>
          <a:stretch/>
        </p:blipFill>
        <p:spPr>
          <a:xfrm>
            <a:off x="6975626" y="2589037"/>
            <a:ext cx="1172224" cy="2503171"/>
          </a:xfrm>
          <a:prstGeom prst="rect">
            <a:avLst/>
          </a:prstGeom>
          <a:noFill/>
          <a:ln>
            <a:noFill/>
          </a:ln>
        </p:spPr>
      </p:pic>
      <p:sp>
        <p:nvSpPr>
          <p:cNvPr id="520" name="Google Shape;520;p38"/>
          <p:cNvSpPr txBox="1"/>
          <p:nvPr/>
        </p:nvSpPr>
        <p:spPr>
          <a:xfrm>
            <a:off x="3131900" y="351125"/>
            <a:ext cx="2787900" cy="2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D2D2D"/>
                </a:solidFill>
                <a:latin typeface="Montserrat"/>
                <a:ea typeface="Montserrat"/>
                <a:cs typeface="Montserrat"/>
                <a:sym typeface="Montserrat"/>
              </a:rPr>
              <a:t>The Anchor Wave Standard</a:t>
            </a:r>
            <a:endParaRPr b="1" sz="1000">
              <a:solidFill>
                <a:srgbClr val="2D2D2D"/>
              </a:solidFill>
              <a:latin typeface="Montserrat"/>
              <a:ea typeface="Montserrat"/>
              <a:cs typeface="Montserrat"/>
              <a:sym typeface="Montserrat"/>
            </a:endParaRPr>
          </a:p>
        </p:txBody>
      </p:sp>
      <p:sp>
        <p:nvSpPr>
          <p:cNvPr id="521" name="Google Shape;521;p38"/>
          <p:cNvSpPr txBox="1"/>
          <p:nvPr/>
        </p:nvSpPr>
        <p:spPr>
          <a:xfrm>
            <a:off x="2147150" y="669975"/>
            <a:ext cx="47574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D2D2D"/>
                </a:solidFill>
                <a:latin typeface="Montserrat Thin"/>
                <a:ea typeface="Montserrat Thin"/>
                <a:cs typeface="Montserrat Thin"/>
                <a:sym typeface="Montserrat Thin"/>
              </a:rPr>
              <a:t>MOBILE RESPONSIVE</a:t>
            </a:r>
            <a:endParaRPr sz="3000">
              <a:solidFill>
                <a:srgbClr val="2D2D2D"/>
              </a:solidFill>
              <a:latin typeface="Montserrat Thin"/>
              <a:ea typeface="Montserrat Thin"/>
              <a:cs typeface="Montserrat Thin"/>
              <a:sym typeface="Montserrat Thin"/>
            </a:endParaRPr>
          </a:p>
        </p:txBody>
      </p:sp>
      <p:cxnSp>
        <p:nvCxnSpPr>
          <p:cNvPr id="522" name="Google Shape;522;p38"/>
          <p:cNvCxnSpPr/>
          <p:nvPr/>
        </p:nvCxnSpPr>
        <p:spPr>
          <a:xfrm rot="10800000">
            <a:off x="4359600" y="723496"/>
            <a:ext cx="4248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26" name="Shape 526"/>
        <p:cNvGrpSpPr/>
        <p:nvPr/>
      </p:nvGrpSpPr>
      <p:grpSpPr>
        <a:xfrm>
          <a:off x="0" y="0"/>
          <a:ext cx="0" cy="0"/>
          <a:chOff x="0" y="0"/>
          <a:chExt cx="0" cy="0"/>
        </a:xfrm>
      </p:grpSpPr>
      <p:pic>
        <p:nvPicPr>
          <p:cNvPr id="527" name="Google Shape;527;p39"/>
          <p:cNvPicPr preferRelativeResize="0"/>
          <p:nvPr/>
        </p:nvPicPr>
        <p:blipFill rotWithShape="1">
          <a:blip r:embed="rId3">
            <a:alphaModFix/>
          </a:blip>
          <a:srcRect b="3381" l="0" r="30526" t="0"/>
          <a:stretch/>
        </p:blipFill>
        <p:spPr>
          <a:xfrm>
            <a:off x="-45500" y="0"/>
            <a:ext cx="5538002" cy="5143500"/>
          </a:xfrm>
          <a:prstGeom prst="rect">
            <a:avLst/>
          </a:prstGeom>
          <a:noFill/>
          <a:ln>
            <a:noFill/>
          </a:ln>
        </p:spPr>
      </p:pic>
      <p:sp>
        <p:nvSpPr>
          <p:cNvPr id="528" name="Google Shape;528;p39"/>
          <p:cNvSpPr txBox="1"/>
          <p:nvPr/>
        </p:nvSpPr>
        <p:spPr>
          <a:xfrm>
            <a:off x="6922608" y="2211538"/>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APPROVAL &amp; </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rPr b="1" lang="en" sz="1000">
                <a:latin typeface="Montserrat"/>
                <a:ea typeface="Montserrat"/>
                <a:cs typeface="Montserrat"/>
                <a:sym typeface="Montserrat"/>
              </a:rPr>
              <a:t>TRAINING </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29" name="Google Shape;529;p39"/>
          <p:cNvSpPr txBox="1"/>
          <p:nvPr/>
        </p:nvSpPr>
        <p:spPr>
          <a:xfrm>
            <a:off x="5804484" y="381860"/>
            <a:ext cx="29931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Montserrat"/>
                <a:ea typeface="Montserrat"/>
                <a:cs typeface="Montserrat"/>
                <a:sym typeface="Montserrat"/>
              </a:rPr>
              <a:t>The Anchor Wave Standard</a:t>
            </a:r>
            <a:endParaRPr b="1" sz="1000">
              <a:latin typeface="Montserrat"/>
              <a:ea typeface="Montserrat"/>
              <a:cs typeface="Montserrat"/>
              <a:sym typeface="Montserrat"/>
            </a:endParaRPr>
          </a:p>
        </p:txBody>
      </p:sp>
      <p:sp>
        <p:nvSpPr>
          <p:cNvPr id="530" name="Google Shape;530;p39"/>
          <p:cNvSpPr txBox="1"/>
          <p:nvPr/>
        </p:nvSpPr>
        <p:spPr>
          <a:xfrm>
            <a:off x="4172184" y="730456"/>
            <a:ext cx="62577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Montserrat ExtraLight"/>
                <a:ea typeface="Montserrat ExtraLight"/>
                <a:cs typeface="Montserrat ExtraLight"/>
                <a:sym typeface="Montserrat ExtraLight"/>
              </a:rPr>
              <a:t>PRE-LAUNCH </a:t>
            </a:r>
            <a:endParaRPr sz="3000">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3000">
                <a:latin typeface="Montserrat ExtraLight"/>
                <a:ea typeface="Montserrat ExtraLight"/>
                <a:cs typeface="Montserrat ExtraLight"/>
                <a:sym typeface="Montserrat ExtraLight"/>
              </a:rPr>
              <a:t>&amp; LAUNCH</a:t>
            </a:r>
            <a:endParaRPr sz="3000">
              <a:latin typeface="Montserrat ExtraLight"/>
              <a:ea typeface="Montserrat ExtraLight"/>
              <a:cs typeface="Montserrat ExtraLight"/>
              <a:sym typeface="Montserrat ExtraLight"/>
            </a:endParaRPr>
          </a:p>
        </p:txBody>
      </p:sp>
      <p:cxnSp>
        <p:nvCxnSpPr>
          <p:cNvPr id="531" name="Google Shape;531;p39"/>
          <p:cNvCxnSpPr/>
          <p:nvPr/>
        </p:nvCxnSpPr>
        <p:spPr>
          <a:xfrm rot="10800000">
            <a:off x="7119975" y="751410"/>
            <a:ext cx="424800" cy="0"/>
          </a:xfrm>
          <a:prstGeom prst="straightConnector1">
            <a:avLst/>
          </a:prstGeom>
          <a:noFill/>
          <a:ln cap="flat" cmpd="sng" w="9525">
            <a:solidFill>
              <a:schemeClr val="dk2"/>
            </a:solidFill>
            <a:prstDash val="solid"/>
            <a:round/>
            <a:headEnd len="med" w="med" type="none"/>
            <a:tailEnd len="med" w="med" type="none"/>
          </a:ln>
        </p:spPr>
      </p:cxnSp>
      <p:sp>
        <p:nvSpPr>
          <p:cNvPr id="532" name="Google Shape;532;p39"/>
          <p:cNvSpPr txBox="1"/>
          <p:nvPr/>
        </p:nvSpPr>
        <p:spPr>
          <a:xfrm>
            <a:off x="6922608" y="29920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BROWSER TESTING </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33" name="Google Shape;533;p39"/>
          <p:cNvSpPr txBox="1"/>
          <p:nvPr/>
        </p:nvSpPr>
        <p:spPr>
          <a:xfrm>
            <a:off x="6922608" y="36275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REDIRECTS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34" name="Google Shape;534;p39"/>
          <p:cNvSpPr txBox="1"/>
          <p:nvPr/>
        </p:nvSpPr>
        <p:spPr>
          <a:xfrm>
            <a:off x="6922608" y="4257793"/>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GOOGLE ANALYTICS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535" name="Google Shape;535;p39"/>
          <p:cNvPicPr preferRelativeResize="0"/>
          <p:nvPr/>
        </p:nvPicPr>
        <p:blipFill>
          <a:blip r:embed="rId4">
            <a:alphaModFix/>
          </a:blip>
          <a:stretch>
            <a:fillRect/>
          </a:stretch>
        </p:blipFill>
        <p:spPr>
          <a:xfrm>
            <a:off x="6354423" y="2265275"/>
            <a:ext cx="388042" cy="449792"/>
          </a:xfrm>
          <a:prstGeom prst="rect">
            <a:avLst/>
          </a:prstGeom>
          <a:noFill/>
          <a:ln>
            <a:noFill/>
          </a:ln>
        </p:spPr>
      </p:pic>
      <p:pic>
        <p:nvPicPr>
          <p:cNvPr id="536" name="Google Shape;536;p39"/>
          <p:cNvPicPr preferRelativeResize="0"/>
          <p:nvPr/>
        </p:nvPicPr>
        <p:blipFill>
          <a:blip r:embed="rId4">
            <a:alphaModFix/>
          </a:blip>
          <a:stretch>
            <a:fillRect/>
          </a:stretch>
        </p:blipFill>
        <p:spPr>
          <a:xfrm>
            <a:off x="6354433" y="2936287"/>
            <a:ext cx="388042" cy="449792"/>
          </a:xfrm>
          <a:prstGeom prst="rect">
            <a:avLst/>
          </a:prstGeom>
          <a:noFill/>
          <a:ln>
            <a:noFill/>
          </a:ln>
        </p:spPr>
      </p:pic>
      <p:pic>
        <p:nvPicPr>
          <p:cNvPr id="537" name="Google Shape;537;p39"/>
          <p:cNvPicPr preferRelativeResize="0"/>
          <p:nvPr/>
        </p:nvPicPr>
        <p:blipFill>
          <a:blip r:embed="rId4">
            <a:alphaModFix/>
          </a:blip>
          <a:stretch>
            <a:fillRect/>
          </a:stretch>
        </p:blipFill>
        <p:spPr>
          <a:xfrm>
            <a:off x="6354433" y="3570807"/>
            <a:ext cx="388042" cy="449792"/>
          </a:xfrm>
          <a:prstGeom prst="rect">
            <a:avLst/>
          </a:prstGeom>
          <a:noFill/>
          <a:ln>
            <a:noFill/>
          </a:ln>
        </p:spPr>
      </p:pic>
      <p:pic>
        <p:nvPicPr>
          <p:cNvPr id="538" name="Google Shape;538;p39"/>
          <p:cNvPicPr preferRelativeResize="0"/>
          <p:nvPr/>
        </p:nvPicPr>
        <p:blipFill>
          <a:blip r:embed="rId4">
            <a:alphaModFix/>
          </a:blip>
          <a:stretch>
            <a:fillRect/>
          </a:stretch>
        </p:blipFill>
        <p:spPr>
          <a:xfrm>
            <a:off x="6354433" y="4223008"/>
            <a:ext cx="388042" cy="449792"/>
          </a:xfrm>
          <a:prstGeom prst="rect">
            <a:avLst/>
          </a:prstGeom>
          <a:noFill/>
          <a:ln>
            <a:noFill/>
          </a:ln>
        </p:spPr>
      </p:pic>
      <p:pic>
        <p:nvPicPr>
          <p:cNvPr id="539" name="Google Shape;539;p39"/>
          <p:cNvPicPr preferRelativeResize="0"/>
          <p:nvPr/>
        </p:nvPicPr>
        <p:blipFill>
          <a:blip r:embed="rId5">
            <a:alphaModFix/>
          </a:blip>
          <a:stretch>
            <a:fillRect/>
          </a:stretch>
        </p:blipFill>
        <p:spPr>
          <a:xfrm>
            <a:off x="6455691" y="3058504"/>
            <a:ext cx="198819" cy="198822"/>
          </a:xfrm>
          <a:prstGeom prst="rect">
            <a:avLst/>
          </a:prstGeom>
          <a:noFill/>
          <a:ln>
            <a:noFill/>
          </a:ln>
        </p:spPr>
      </p:pic>
      <p:pic>
        <p:nvPicPr>
          <p:cNvPr id="540" name="Google Shape;540;p39"/>
          <p:cNvPicPr preferRelativeResize="0"/>
          <p:nvPr/>
        </p:nvPicPr>
        <p:blipFill>
          <a:blip r:embed="rId6">
            <a:alphaModFix/>
          </a:blip>
          <a:stretch>
            <a:fillRect/>
          </a:stretch>
        </p:blipFill>
        <p:spPr>
          <a:xfrm>
            <a:off x="6455691" y="2392275"/>
            <a:ext cx="198812" cy="198801"/>
          </a:xfrm>
          <a:prstGeom prst="rect">
            <a:avLst/>
          </a:prstGeom>
          <a:noFill/>
          <a:ln>
            <a:noFill/>
          </a:ln>
        </p:spPr>
      </p:pic>
      <p:pic>
        <p:nvPicPr>
          <p:cNvPr id="541" name="Google Shape;541;p39"/>
          <p:cNvPicPr preferRelativeResize="0"/>
          <p:nvPr/>
        </p:nvPicPr>
        <p:blipFill>
          <a:blip r:embed="rId7">
            <a:alphaModFix/>
          </a:blip>
          <a:stretch>
            <a:fillRect/>
          </a:stretch>
        </p:blipFill>
        <p:spPr>
          <a:xfrm>
            <a:off x="6460367" y="4351771"/>
            <a:ext cx="176154" cy="198797"/>
          </a:xfrm>
          <a:prstGeom prst="rect">
            <a:avLst/>
          </a:prstGeom>
          <a:noFill/>
          <a:ln>
            <a:noFill/>
          </a:ln>
        </p:spPr>
      </p:pic>
      <p:pic>
        <p:nvPicPr>
          <p:cNvPr id="542" name="Google Shape;542;p39"/>
          <p:cNvPicPr preferRelativeResize="0"/>
          <p:nvPr/>
        </p:nvPicPr>
        <p:blipFill>
          <a:blip r:embed="rId8">
            <a:alphaModFix/>
          </a:blip>
          <a:stretch>
            <a:fillRect/>
          </a:stretch>
        </p:blipFill>
        <p:spPr>
          <a:xfrm>
            <a:off x="6467030" y="3721757"/>
            <a:ext cx="176155" cy="1479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46" name="Shape 546"/>
        <p:cNvGrpSpPr/>
        <p:nvPr/>
      </p:nvGrpSpPr>
      <p:grpSpPr>
        <a:xfrm>
          <a:off x="0" y="0"/>
          <a:ext cx="0" cy="0"/>
          <a:chOff x="0" y="0"/>
          <a:chExt cx="0" cy="0"/>
        </a:xfrm>
      </p:grpSpPr>
      <p:sp>
        <p:nvSpPr>
          <p:cNvPr id="547" name="Google Shape;547;p40"/>
          <p:cNvSpPr txBox="1"/>
          <p:nvPr/>
        </p:nvSpPr>
        <p:spPr>
          <a:xfrm>
            <a:off x="1151655" y="3495150"/>
            <a:ext cx="1845900" cy="87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rgbClr val="FFFFFF"/>
                </a:solidFill>
                <a:latin typeface="Montserrat"/>
                <a:ea typeface="Montserrat"/>
                <a:cs typeface="Montserrat"/>
                <a:sym typeface="Montserrat"/>
              </a:rPr>
              <a:t>Search Engine Indexed, Analytics Account Added</a:t>
            </a:r>
            <a:endParaRPr sz="11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sz="11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100">
              <a:solidFill>
                <a:srgbClr val="FFFFFF"/>
              </a:solidFill>
              <a:latin typeface="Montserrat"/>
              <a:ea typeface="Montserrat"/>
              <a:cs typeface="Montserrat"/>
              <a:sym typeface="Montserrat"/>
            </a:endParaRPr>
          </a:p>
        </p:txBody>
      </p:sp>
      <p:sp>
        <p:nvSpPr>
          <p:cNvPr id="548" name="Google Shape;548;p40"/>
          <p:cNvSpPr txBox="1"/>
          <p:nvPr/>
        </p:nvSpPr>
        <p:spPr>
          <a:xfrm>
            <a:off x="60788" y="1314656"/>
            <a:ext cx="91440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The Anchor Wave Standard</a:t>
            </a:r>
            <a:endParaRPr b="1" sz="1000">
              <a:solidFill>
                <a:srgbClr val="FFFFFF"/>
              </a:solidFill>
              <a:latin typeface="Montserrat"/>
              <a:ea typeface="Montserrat"/>
              <a:cs typeface="Montserrat"/>
              <a:sym typeface="Montserrat"/>
            </a:endParaRPr>
          </a:p>
        </p:txBody>
      </p:sp>
      <p:sp>
        <p:nvSpPr>
          <p:cNvPr id="549" name="Google Shape;549;p40"/>
          <p:cNvSpPr txBox="1"/>
          <p:nvPr/>
        </p:nvSpPr>
        <p:spPr>
          <a:xfrm>
            <a:off x="75163" y="654950"/>
            <a:ext cx="91440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Light"/>
                <a:ea typeface="Montserrat Light"/>
                <a:cs typeface="Montserrat Light"/>
                <a:sym typeface="Montserrat Light"/>
              </a:rPr>
              <a:t>SEO READY</a:t>
            </a:r>
            <a:endParaRPr sz="3000">
              <a:solidFill>
                <a:srgbClr val="FFFFFF"/>
              </a:solidFill>
              <a:latin typeface="Montserrat Light"/>
              <a:ea typeface="Montserrat Light"/>
              <a:cs typeface="Montserrat Light"/>
              <a:sym typeface="Montserrat Light"/>
            </a:endParaRPr>
          </a:p>
        </p:txBody>
      </p:sp>
      <p:sp>
        <p:nvSpPr>
          <p:cNvPr id="550" name="Google Shape;550;p40"/>
          <p:cNvSpPr/>
          <p:nvPr/>
        </p:nvSpPr>
        <p:spPr>
          <a:xfrm>
            <a:off x="4295122" y="1252958"/>
            <a:ext cx="689700" cy="1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51" name="Google Shape;551;p40"/>
          <p:cNvSpPr txBox="1"/>
          <p:nvPr/>
        </p:nvSpPr>
        <p:spPr>
          <a:xfrm>
            <a:off x="3717018" y="3495150"/>
            <a:ext cx="1845900" cy="71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rgbClr val="FFFFFF"/>
                </a:solidFill>
                <a:latin typeface="Montserrat"/>
                <a:ea typeface="Montserrat"/>
                <a:cs typeface="Montserrat"/>
                <a:sym typeface="Montserrat"/>
              </a:rPr>
              <a:t>Properly Coded for Search: H1s and Page Titles</a:t>
            </a:r>
            <a:endParaRPr sz="1100">
              <a:solidFill>
                <a:srgbClr val="FFFFFF"/>
              </a:solidFill>
              <a:latin typeface="Montserrat"/>
              <a:ea typeface="Montserrat"/>
              <a:cs typeface="Montserrat"/>
              <a:sym typeface="Montserrat"/>
            </a:endParaRPr>
          </a:p>
        </p:txBody>
      </p:sp>
      <p:sp>
        <p:nvSpPr>
          <p:cNvPr id="552" name="Google Shape;552;p40"/>
          <p:cNvSpPr txBox="1"/>
          <p:nvPr/>
        </p:nvSpPr>
        <p:spPr>
          <a:xfrm>
            <a:off x="6146455" y="3495150"/>
            <a:ext cx="1845900" cy="555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rgbClr val="FFFFFF"/>
                </a:solidFill>
                <a:latin typeface="Montserrat"/>
                <a:ea typeface="Montserrat"/>
                <a:cs typeface="Montserrat"/>
                <a:sym typeface="Montserrat"/>
              </a:rPr>
              <a:t>Best Practices </a:t>
            </a:r>
            <a:endParaRPr sz="11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100">
                <a:solidFill>
                  <a:srgbClr val="FFFFFF"/>
                </a:solidFill>
                <a:latin typeface="Montserrat"/>
                <a:ea typeface="Montserrat"/>
                <a:cs typeface="Montserrat"/>
                <a:sym typeface="Montserrat"/>
              </a:rPr>
              <a:t>in Mobile</a:t>
            </a:r>
            <a:endParaRPr sz="1100">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sz="1100">
              <a:solidFill>
                <a:srgbClr val="FFFFFF"/>
              </a:solidFill>
              <a:latin typeface="Montserrat"/>
              <a:ea typeface="Montserrat"/>
              <a:cs typeface="Montserrat"/>
              <a:sym typeface="Montserrat"/>
            </a:endParaRPr>
          </a:p>
        </p:txBody>
      </p:sp>
      <p:pic>
        <p:nvPicPr>
          <p:cNvPr id="553" name="Google Shape;553;p40"/>
          <p:cNvPicPr preferRelativeResize="0"/>
          <p:nvPr/>
        </p:nvPicPr>
        <p:blipFill>
          <a:blip r:embed="rId4">
            <a:alphaModFix/>
          </a:blip>
          <a:stretch>
            <a:fillRect/>
          </a:stretch>
        </p:blipFill>
        <p:spPr>
          <a:xfrm>
            <a:off x="6804941" y="2333125"/>
            <a:ext cx="528925" cy="959925"/>
          </a:xfrm>
          <a:prstGeom prst="rect">
            <a:avLst/>
          </a:prstGeom>
          <a:noFill/>
          <a:ln>
            <a:noFill/>
          </a:ln>
        </p:spPr>
      </p:pic>
      <p:pic>
        <p:nvPicPr>
          <p:cNvPr id="554" name="Google Shape;554;p40"/>
          <p:cNvPicPr preferRelativeResize="0"/>
          <p:nvPr/>
        </p:nvPicPr>
        <p:blipFill>
          <a:blip r:embed="rId5">
            <a:alphaModFix/>
          </a:blip>
          <a:stretch>
            <a:fillRect/>
          </a:stretch>
        </p:blipFill>
        <p:spPr>
          <a:xfrm>
            <a:off x="1589980" y="2333125"/>
            <a:ext cx="969245" cy="959925"/>
          </a:xfrm>
          <a:prstGeom prst="rect">
            <a:avLst/>
          </a:prstGeom>
          <a:noFill/>
          <a:ln>
            <a:noFill/>
          </a:ln>
        </p:spPr>
      </p:pic>
      <p:pic>
        <p:nvPicPr>
          <p:cNvPr id="555" name="Google Shape;555;p40"/>
          <p:cNvPicPr preferRelativeResize="0"/>
          <p:nvPr/>
        </p:nvPicPr>
        <p:blipFill>
          <a:blip r:embed="rId6">
            <a:alphaModFix/>
          </a:blip>
          <a:stretch>
            <a:fillRect/>
          </a:stretch>
        </p:blipFill>
        <p:spPr>
          <a:xfrm>
            <a:off x="4181543" y="2333125"/>
            <a:ext cx="969250" cy="969250"/>
          </a:xfrm>
          <a:prstGeom prst="rect">
            <a:avLst/>
          </a:prstGeom>
          <a:noFill/>
          <a:ln>
            <a:noFill/>
          </a:ln>
        </p:spPr>
      </p:pic>
      <p:cxnSp>
        <p:nvCxnSpPr>
          <p:cNvPr id="556" name="Google Shape;556;p40"/>
          <p:cNvCxnSpPr/>
          <p:nvPr/>
        </p:nvCxnSpPr>
        <p:spPr>
          <a:xfrm>
            <a:off x="3354501" y="2314900"/>
            <a:ext cx="0" cy="1855200"/>
          </a:xfrm>
          <a:prstGeom prst="straightConnector1">
            <a:avLst/>
          </a:prstGeom>
          <a:noFill/>
          <a:ln cap="flat" cmpd="sng" w="9525">
            <a:solidFill>
              <a:srgbClr val="666666"/>
            </a:solidFill>
            <a:prstDash val="solid"/>
            <a:round/>
            <a:headEnd len="med" w="med" type="none"/>
            <a:tailEnd len="med" w="med" type="none"/>
          </a:ln>
        </p:spPr>
      </p:cxnSp>
      <p:cxnSp>
        <p:nvCxnSpPr>
          <p:cNvPr id="557" name="Google Shape;557;p40"/>
          <p:cNvCxnSpPr/>
          <p:nvPr/>
        </p:nvCxnSpPr>
        <p:spPr>
          <a:xfrm>
            <a:off x="5925426" y="2314900"/>
            <a:ext cx="0" cy="1855200"/>
          </a:xfrm>
          <a:prstGeom prst="straightConnector1">
            <a:avLst/>
          </a:prstGeom>
          <a:noFill/>
          <a:ln cap="flat" cmpd="sng" w="9525">
            <a:solidFill>
              <a:srgbClr val="666666"/>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61" name="Shape 561"/>
        <p:cNvGrpSpPr/>
        <p:nvPr/>
      </p:nvGrpSpPr>
      <p:grpSpPr>
        <a:xfrm>
          <a:off x="0" y="0"/>
          <a:ext cx="0" cy="0"/>
          <a:chOff x="0" y="0"/>
          <a:chExt cx="0" cy="0"/>
        </a:xfrm>
      </p:grpSpPr>
      <p:sp>
        <p:nvSpPr>
          <p:cNvPr id="562" name="Google Shape;562;p41"/>
          <p:cNvSpPr/>
          <p:nvPr/>
        </p:nvSpPr>
        <p:spPr>
          <a:xfrm>
            <a:off x="6707075" y="1702000"/>
            <a:ext cx="1899900" cy="2981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1"/>
          <p:cNvSpPr/>
          <p:nvPr/>
        </p:nvSpPr>
        <p:spPr>
          <a:xfrm>
            <a:off x="4663525" y="1700475"/>
            <a:ext cx="1899900" cy="2981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1"/>
          <p:cNvSpPr/>
          <p:nvPr/>
        </p:nvSpPr>
        <p:spPr>
          <a:xfrm>
            <a:off x="2627763" y="1700475"/>
            <a:ext cx="1899900" cy="2981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1"/>
          <p:cNvSpPr/>
          <p:nvPr/>
        </p:nvSpPr>
        <p:spPr>
          <a:xfrm>
            <a:off x="588100" y="1702000"/>
            <a:ext cx="1899900" cy="2981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2619550-History.png" id="566" name="Google Shape;566;p41"/>
          <p:cNvPicPr preferRelativeResize="0"/>
          <p:nvPr/>
        </p:nvPicPr>
        <p:blipFill rotWithShape="1">
          <a:blip r:embed="rId3">
            <a:alphaModFix amt="13000"/>
          </a:blip>
          <a:srcRect b="0" l="13456" r="16564" t="0"/>
          <a:stretch/>
        </p:blipFill>
        <p:spPr>
          <a:xfrm>
            <a:off x="614777" y="1715348"/>
            <a:ext cx="1852299" cy="2951951"/>
          </a:xfrm>
          <a:prstGeom prst="rect">
            <a:avLst/>
          </a:prstGeom>
          <a:noFill/>
          <a:ln>
            <a:noFill/>
          </a:ln>
        </p:spPr>
      </p:pic>
      <p:pic>
        <p:nvPicPr>
          <p:cNvPr descr="2619521-IMG_9180-bw.jpg" id="567" name="Google Shape;567;p41"/>
          <p:cNvPicPr preferRelativeResize="0"/>
          <p:nvPr/>
        </p:nvPicPr>
        <p:blipFill rotWithShape="1">
          <a:blip r:embed="rId4">
            <a:alphaModFix amt="23000"/>
          </a:blip>
          <a:srcRect b="0" l="50569" r="6949" t="0"/>
          <a:stretch/>
        </p:blipFill>
        <p:spPr>
          <a:xfrm>
            <a:off x="6707075" y="1702000"/>
            <a:ext cx="1899899" cy="2981700"/>
          </a:xfrm>
          <a:prstGeom prst="rect">
            <a:avLst/>
          </a:prstGeom>
          <a:noFill/>
          <a:ln>
            <a:noFill/>
          </a:ln>
        </p:spPr>
      </p:pic>
      <p:sp>
        <p:nvSpPr>
          <p:cNvPr id="568" name="Google Shape;568;p41"/>
          <p:cNvSpPr txBox="1"/>
          <p:nvPr/>
        </p:nvSpPr>
        <p:spPr>
          <a:xfrm>
            <a:off x="2639200" y="2891325"/>
            <a:ext cx="1852200" cy="60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900">
                <a:solidFill>
                  <a:srgbClr val="FFFFFF"/>
                </a:solidFill>
                <a:latin typeface="Montserrat"/>
                <a:ea typeface="Montserrat"/>
                <a:cs typeface="Montserrat"/>
                <a:sym typeface="Montserrat"/>
              </a:rPr>
              <a:t>Always Included: </a:t>
            </a:r>
            <a:br>
              <a:rPr b="1" lang="en" sz="1100">
                <a:solidFill>
                  <a:srgbClr val="FFFFFF"/>
                </a:solidFill>
                <a:latin typeface="Montserrat"/>
                <a:ea typeface="Montserrat"/>
                <a:cs typeface="Montserrat"/>
                <a:sym typeface="Montserrat"/>
              </a:rPr>
            </a:br>
            <a:r>
              <a:rPr lang="en">
                <a:solidFill>
                  <a:srgbClr val="FFFFFF"/>
                </a:solidFill>
                <a:latin typeface="Montserrat"/>
                <a:ea typeface="Montserrat"/>
                <a:cs typeface="Montserrat"/>
                <a:sym typeface="Montserrat"/>
              </a:rPr>
              <a:t>Stock Images</a:t>
            </a:r>
            <a:endParaRPr>
              <a:solidFill>
                <a:srgbClr val="FFFFFF"/>
              </a:solidFill>
              <a:latin typeface="Montserrat"/>
              <a:ea typeface="Montserrat"/>
              <a:cs typeface="Montserrat"/>
              <a:sym typeface="Montserrat"/>
            </a:endParaRPr>
          </a:p>
        </p:txBody>
      </p:sp>
      <p:sp>
        <p:nvSpPr>
          <p:cNvPr id="569" name="Google Shape;569;p41"/>
          <p:cNvSpPr txBox="1"/>
          <p:nvPr/>
        </p:nvSpPr>
        <p:spPr>
          <a:xfrm>
            <a:off x="545825" y="2809300"/>
            <a:ext cx="1946100" cy="76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900">
                <a:solidFill>
                  <a:srgbClr val="FFFFFF"/>
                </a:solidFill>
                <a:latin typeface="Montserrat"/>
                <a:ea typeface="Montserrat"/>
                <a:cs typeface="Montserrat"/>
                <a:sym typeface="Montserrat"/>
              </a:rPr>
              <a:t>Always Included: </a:t>
            </a:r>
            <a:br>
              <a:rPr b="1" lang="en" sz="1100">
                <a:solidFill>
                  <a:srgbClr val="FFFFFF"/>
                </a:solidFill>
                <a:latin typeface="Montserrat"/>
                <a:ea typeface="Montserrat"/>
                <a:cs typeface="Montserrat"/>
                <a:sym typeface="Montserrat"/>
              </a:rPr>
            </a:br>
            <a:r>
              <a:rPr lang="en">
                <a:solidFill>
                  <a:srgbClr val="FFFFFF"/>
                </a:solidFill>
                <a:latin typeface="Montserrat"/>
                <a:ea typeface="Montserrat"/>
                <a:cs typeface="Montserrat"/>
                <a:sym typeface="Montserrat"/>
              </a:rPr>
              <a:t>Content Outlines </a:t>
            </a:r>
            <a:endParaRPr>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a:solidFill>
                  <a:srgbClr val="FFFFFF"/>
                </a:solidFill>
                <a:latin typeface="Montserrat"/>
                <a:ea typeface="Montserrat"/>
                <a:cs typeface="Montserrat"/>
                <a:sym typeface="Montserrat"/>
              </a:rPr>
              <a:t>&amp; Helpful Tips</a:t>
            </a:r>
            <a:endParaRPr>
              <a:solidFill>
                <a:srgbClr val="FFFFFF"/>
              </a:solidFill>
              <a:latin typeface="Montserrat"/>
              <a:ea typeface="Montserrat"/>
              <a:cs typeface="Montserrat"/>
              <a:sym typeface="Montserrat"/>
            </a:endParaRPr>
          </a:p>
        </p:txBody>
      </p:sp>
      <p:sp>
        <p:nvSpPr>
          <p:cNvPr id="570" name="Google Shape;570;p41"/>
          <p:cNvSpPr txBox="1"/>
          <p:nvPr/>
        </p:nvSpPr>
        <p:spPr>
          <a:xfrm>
            <a:off x="4667425" y="2822638"/>
            <a:ext cx="1899900" cy="76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900">
                <a:solidFill>
                  <a:srgbClr val="FFFFFF"/>
                </a:solidFill>
                <a:latin typeface="Montserrat"/>
                <a:ea typeface="Montserrat"/>
                <a:cs typeface="Montserrat"/>
                <a:sym typeface="Montserrat"/>
              </a:rPr>
              <a:t>Available:</a:t>
            </a:r>
            <a:br>
              <a:rPr b="1" lang="en" sz="1100">
                <a:solidFill>
                  <a:srgbClr val="FFFFFF"/>
                </a:solidFill>
                <a:latin typeface="Montserrat"/>
                <a:ea typeface="Montserrat"/>
                <a:cs typeface="Montserrat"/>
                <a:sym typeface="Montserrat"/>
              </a:rPr>
            </a:br>
            <a:r>
              <a:rPr lang="en">
                <a:solidFill>
                  <a:srgbClr val="FFFFFF"/>
                </a:solidFill>
                <a:latin typeface="Montserrat"/>
                <a:ea typeface="Montserrat"/>
                <a:cs typeface="Montserrat"/>
                <a:sym typeface="Montserrat"/>
              </a:rPr>
              <a:t>Copywriting Services</a:t>
            </a:r>
            <a:endParaRPr>
              <a:solidFill>
                <a:srgbClr val="FFFFFF"/>
              </a:solidFill>
              <a:latin typeface="Montserrat"/>
              <a:ea typeface="Montserrat"/>
              <a:cs typeface="Montserrat"/>
              <a:sym typeface="Montserrat"/>
            </a:endParaRPr>
          </a:p>
        </p:txBody>
      </p:sp>
      <p:sp>
        <p:nvSpPr>
          <p:cNvPr id="571" name="Google Shape;571;p41"/>
          <p:cNvSpPr txBox="1"/>
          <p:nvPr/>
        </p:nvSpPr>
        <p:spPr>
          <a:xfrm>
            <a:off x="6428475" y="2822643"/>
            <a:ext cx="2442300" cy="76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900">
                <a:solidFill>
                  <a:srgbClr val="FFFFFF"/>
                </a:solidFill>
                <a:latin typeface="Montserrat"/>
                <a:ea typeface="Montserrat"/>
                <a:cs typeface="Montserrat"/>
                <a:sym typeface="Montserrat"/>
              </a:rPr>
              <a:t>Available:</a:t>
            </a:r>
            <a:br>
              <a:rPr b="1" lang="en" sz="1100">
                <a:solidFill>
                  <a:srgbClr val="FFFFFF"/>
                </a:solidFill>
                <a:latin typeface="Montserrat"/>
                <a:ea typeface="Montserrat"/>
                <a:cs typeface="Montserrat"/>
                <a:sym typeface="Montserrat"/>
              </a:rPr>
            </a:br>
            <a:r>
              <a:rPr lang="en">
                <a:solidFill>
                  <a:srgbClr val="FFFFFF"/>
                </a:solidFill>
                <a:latin typeface="Montserrat"/>
                <a:ea typeface="Montserrat"/>
                <a:cs typeface="Montserrat"/>
                <a:sym typeface="Montserrat"/>
              </a:rPr>
              <a:t>Professional </a:t>
            </a:r>
            <a:endParaRPr>
              <a:solidFill>
                <a:srgbClr val="FFFFFF"/>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a:solidFill>
                  <a:srgbClr val="FFFFFF"/>
                </a:solidFill>
                <a:latin typeface="Montserrat"/>
                <a:ea typeface="Montserrat"/>
                <a:cs typeface="Montserrat"/>
                <a:sym typeface="Montserrat"/>
              </a:rPr>
              <a:t>Photography</a:t>
            </a:r>
            <a:endParaRPr>
              <a:solidFill>
                <a:srgbClr val="FFFFFF"/>
              </a:solidFill>
              <a:latin typeface="Montserrat"/>
              <a:ea typeface="Montserrat"/>
              <a:cs typeface="Montserrat"/>
              <a:sym typeface="Montserrat"/>
            </a:endParaRPr>
          </a:p>
        </p:txBody>
      </p:sp>
      <p:sp>
        <p:nvSpPr>
          <p:cNvPr id="572" name="Google Shape;572;p41"/>
          <p:cNvSpPr txBox="1"/>
          <p:nvPr/>
        </p:nvSpPr>
        <p:spPr>
          <a:xfrm>
            <a:off x="0" y="503506"/>
            <a:ext cx="91440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D2D2D"/>
                </a:solidFill>
                <a:latin typeface="Montserrat"/>
                <a:ea typeface="Montserrat"/>
                <a:cs typeface="Montserrat"/>
                <a:sym typeface="Montserrat"/>
              </a:rPr>
              <a:t>THE ANCHOR WAVE STANDARD</a:t>
            </a:r>
            <a:endParaRPr b="1" sz="1000">
              <a:solidFill>
                <a:srgbClr val="2D2D2D"/>
              </a:solidFill>
              <a:latin typeface="Montserrat"/>
              <a:ea typeface="Montserrat"/>
              <a:cs typeface="Montserrat"/>
              <a:sym typeface="Montserrat"/>
            </a:endParaRPr>
          </a:p>
        </p:txBody>
      </p:sp>
      <p:sp>
        <p:nvSpPr>
          <p:cNvPr id="573" name="Google Shape;573;p41"/>
          <p:cNvSpPr txBox="1"/>
          <p:nvPr/>
        </p:nvSpPr>
        <p:spPr>
          <a:xfrm>
            <a:off x="14375" y="733075"/>
            <a:ext cx="91440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D2D2D"/>
                </a:solidFill>
                <a:latin typeface="Montserrat Light"/>
                <a:ea typeface="Montserrat Light"/>
                <a:cs typeface="Montserrat Light"/>
                <a:sym typeface="Montserrat Light"/>
              </a:rPr>
              <a:t>RESOURCES &amp; TOOLS</a:t>
            </a:r>
            <a:endParaRPr sz="3000">
              <a:solidFill>
                <a:srgbClr val="2D2D2D"/>
              </a:solidFill>
              <a:latin typeface="Montserrat Light"/>
              <a:ea typeface="Montserrat Light"/>
              <a:cs typeface="Montserrat Light"/>
              <a:sym typeface="Montserrat Light"/>
            </a:endParaRPr>
          </a:p>
        </p:txBody>
      </p:sp>
      <p:sp>
        <p:nvSpPr>
          <p:cNvPr id="574" name="Google Shape;574;p41"/>
          <p:cNvSpPr/>
          <p:nvPr/>
        </p:nvSpPr>
        <p:spPr>
          <a:xfrm>
            <a:off x="3675259" y="807353"/>
            <a:ext cx="1845900" cy="7800"/>
          </a:xfrm>
          <a:prstGeom prst="rect">
            <a:avLst/>
          </a:prstGeom>
          <a:solidFill>
            <a:srgbClr val="2D2D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5" name="Google Shape;575;p41"/>
          <p:cNvPicPr preferRelativeResize="0"/>
          <p:nvPr/>
        </p:nvPicPr>
        <p:blipFill>
          <a:blip r:embed="rId5">
            <a:alphaModFix/>
          </a:blip>
          <a:stretch>
            <a:fillRect/>
          </a:stretch>
        </p:blipFill>
        <p:spPr>
          <a:xfrm>
            <a:off x="523743" y="1456349"/>
            <a:ext cx="567957" cy="659700"/>
          </a:xfrm>
          <a:prstGeom prst="rect">
            <a:avLst/>
          </a:prstGeom>
          <a:noFill/>
          <a:ln>
            <a:noFill/>
          </a:ln>
          <a:effectLst>
            <a:outerShdw blurRad="57150" rotWithShape="0" algn="bl" dir="5400000" dist="19050">
              <a:srgbClr val="000000">
                <a:alpha val="50000"/>
              </a:srgbClr>
            </a:outerShdw>
          </a:effectLst>
        </p:spPr>
      </p:pic>
      <p:pic>
        <p:nvPicPr>
          <p:cNvPr id="576" name="Google Shape;576;p41"/>
          <p:cNvPicPr preferRelativeResize="0"/>
          <p:nvPr/>
        </p:nvPicPr>
        <p:blipFill>
          <a:blip r:embed="rId6">
            <a:alphaModFix/>
          </a:blip>
          <a:stretch>
            <a:fillRect/>
          </a:stretch>
        </p:blipFill>
        <p:spPr>
          <a:xfrm>
            <a:off x="663358" y="1632240"/>
            <a:ext cx="290655" cy="290655"/>
          </a:xfrm>
          <a:prstGeom prst="rect">
            <a:avLst/>
          </a:prstGeom>
          <a:noFill/>
          <a:ln>
            <a:noFill/>
          </a:ln>
        </p:spPr>
      </p:pic>
      <p:pic>
        <p:nvPicPr>
          <p:cNvPr id="577" name="Google Shape;577;p41"/>
          <p:cNvPicPr preferRelativeResize="0"/>
          <p:nvPr/>
        </p:nvPicPr>
        <p:blipFill rotWithShape="1">
          <a:blip r:embed="rId7">
            <a:alphaModFix amt="15000"/>
          </a:blip>
          <a:srcRect b="0" l="57520" r="0" t="0"/>
          <a:stretch/>
        </p:blipFill>
        <p:spPr>
          <a:xfrm>
            <a:off x="2627374" y="1700475"/>
            <a:ext cx="1899902" cy="2981699"/>
          </a:xfrm>
          <a:prstGeom prst="rect">
            <a:avLst/>
          </a:prstGeom>
          <a:noFill/>
          <a:ln>
            <a:noFill/>
          </a:ln>
        </p:spPr>
      </p:pic>
      <p:pic>
        <p:nvPicPr>
          <p:cNvPr id="578" name="Google Shape;578;p41"/>
          <p:cNvPicPr preferRelativeResize="0"/>
          <p:nvPr/>
        </p:nvPicPr>
        <p:blipFill>
          <a:blip r:embed="rId5">
            <a:alphaModFix/>
          </a:blip>
          <a:stretch>
            <a:fillRect/>
          </a:stretch>
        </p:blipFill>
        <p:spPr>
          <a:xfrm>
            <a:off x="2568793" y="1447724"/>
            <a:ext cx="567957" cy="659700"/>
          </a:xfrm>
          <a:prstGeom prst="rect">
            <a:avLst/>
          </a:prstGeom>
          <a:noFill/>
          <a:ln>
            <a:noFill/>
          </a:ln>
          <a:effectLst>
            <a:outerShdw blurRad="57150" rotWithShape="0" algn="bl" dir="5400000" dist="19050">
              <a:srgbClr val="000000">
                <a:alpha val="50000"/>
              </a:srgbClr>
            </a:outerShdw>
          </a:effectLst>
        </p:spPr>
      </p:pic>
      <p:pic>
        <p:nvPicPr>
          <p:cNvPr id="579" name="Google Shape;579;p41"/>
          <p:cNvPicPr preferRelativeResize="0"/>
          <p:nvPr/>
        </p:nvPicPr>
        <p:blipFill>
          <a:blip r:embed="rId6">
            <a:alphaModFix/>
          </a:blip>
          <a:stretch>
            <a:fillRect/>
          </a:stretch>
        </p:blipFill>
        <p:spPr>
          <a:xfrm>
            <a:off x="2708408" y="1623615"/>
            <a:ext cx="290655" cy="290655"/>
          </a:xfrm>
          <a:prstGeom prst="rect">
            <a:avLst/>
          </a:prstGeom>
          <a:noFill/>
          <a:ln>
            <a:noFill/>
          </a:ln>
        </p:spPr>
      </p:pic>
      <p:pic>
        <p:nvPicPr>
          <p:cNvPr id="580" name="Google Shape;580;p41"/>
          <p:cNvPicPr preferRelativeResize="0"/>
          <p:nvPr/>
        </p:nvPicPr>
        <p:blipFill rotWithShape="1">
          <a:blip r:embed="rId8">
            <a:alphaModFix amt="19000"/>
          </a:blip>
          <a:srcRect b="0" l="22610" r="40789" t="0"/>
          <a:stretch/>
        </p:blipFill>
        <p:spPr>
          <a:xfrm>
            <a:off x="4664401" y="1718725"/>
            <a:ext cx="1899897" cy="2981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84" name="Shape 584"/>
        <p:cNvGrpSpPr/>
        <p:nvPr/>
      </p:nvGrpSpPr>
      <p:grpSpPr>
        <a:xfrm>
          <a:off x="0" y="0"/>
          <a:ext cx="0" cy="0"/>
          <a:chOff x="0" y="0"/>
          <a:chExt cx="0" cy="0"/>
        </a:xfrm>
      </p:grpSpPr>
      <p:pic>
        <p:nvPicPr>
          <p:cNvPr id="585" name="Google Shape;585;p42"/>
          <p:cNvPicPr preferRelativeResize="0"/>
          <p:nvPr/>
        </p:nvPicPr>
        <p:blipFill rotWithShape="1">
          <a:blip r:embed="rId3">
            <a:alphaModFix/>
          </a:blip>
          <a:srcRect b="0" l="13481" r="13488" t="0"/>
          <a:stretch/>
        </p:blipFill>
        <p:spPr>
          <a:xfrm>
            <a:off x="25" y="0"/>
            <a:ext cx="4524302" cy="5143503"/>
          </a:xfrm>
          <a:prstGeom prst="rect">
            <a:avLst/>
          </a:prstGeom>
          <a:noFill/>
          <a:ln>
            <a:noFill/>
          </a:ln>
        </p:spPr>
      </p:pic>
      <p:sp>
        <p:nvSpPr>
          <p:cNvPr id="586" name="Google Shape;586;p42"/>
          <p:cNvSpPr txBox="1"/>
          <p:nvPr/>
        </p:nvSpPr>
        <p:spPr>
          <a:xfrm>
            <a:off x="5884383" y="1328988"/>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WordPress &amp; Plugin Updates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87" name="Google Shape;587;p42"/>
          <p:cNvSpPr txBox="1"/>
          <p:nvPr/>
        </p:nvSpPr>
        <p:spPr>
          <a:xfrm>
            <a:off x="5933383" y="183346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Server-wide Firewall</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88" name="Google Shape;588;p42"/>
          <p:cNvSpPr txBox="1"/>
          <p:nvPr/>
        </p:nvSpPr>
        <p:spPr>
          <a:xfrm>
            <a:off x="5933383" y="23379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Security Scanning</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89" name="Google Shape;589;p42"/>
          <p:cNvSpPr txBox="1"/>
          <p:nvPr/>
        </p:nvSpPr>
        <p:spPr>
          <a:xfrm>
            <a:off x="5933383" y="289276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Available Speed Tools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590" name="Google Shape;590;p42"/>
          <p:cNvSpPr txBox="1"/>
          <p:nvPr/>
        </p:nvSpPr>
        <p:spPr>
          <a:xfrm>
            <a:off x="5884383" y="807738"/>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SSL (Security Certificate)  </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591" name="Google Shape;591;p42"/>
          <p:cNvPicPr preferRelativeResize="0"/>
          <p:nvPr/>
        </p:nvPicPr>
        <p:blipFill>
          <a:blip r:embed="rId4">
            <a:alphaModFix/>
          </a:blip>
          <a:stretch>
            <a:fillRect/>
          </a:stretch>
        </p:blipFill>
        <p:spPr>
          <a:xfrm>
            <a:off x="5400900" y="807750"/>
            <a:ext cx="351100" cy="401700"/>
          </a:xfrm>
          <a:prstGeom prst="rect">
            <a:avLst/>
          </a:prstGeom>
          <a:noFill/>
          <a:ln>
            <a:noFill/>
          </a:ln>
        </p:spPr>
      </p:pic>
      <p:sp>
        <p:nvSpPr>
          <p:cNvPr id="592" name="Google Shape;592;p42"/>
          <p:cNvSpPr txBox="1"/>
          <p:nvPr/>
        </p:nvSpPr>
        <p:spPr>
          <a:xfrm>
            <a:off x="20350" y="0"/>
            <a:ext cx="4524300" cy="5143500"/>
          </a:xfrm>
          <a:prstGeom prst="rect">
            <a:avLst/>
          </a:prstGeom>
          <a:solidFill>
            <a:srgbClr val="010000">
              <a:alpha val="7960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93" name="Google Shape;593;p42"/>
          <p:cNvPicPr preferRelativeResize="0"/>
          <p:nvPr/>
        </p:nvPicPr>
        <p:blipFill>
          <a:blip r:embed="rId4">
            <a:alphaModFix/>
          </a:blip>
          <a:stretch>
            <a:fillRect/>
          </a:stretch>
        </p:blipFill>
        <p:spPr>
          <a:xfrm>
            <a:off x="5400900" y="1329000"/>
            <a:ext cx="351100" cy="401700"/>
          </a:xfrm>
          <a:prstGeom prst="rect">
            <a:avLst/>
          </a:prstGeom>
          <a:noFill/>
          <a:ln>
            <a:noFill/>
          </a:ln>
        </p:spPr>
      </p:pic>
      <p:pic>
        <p:nvPicPr>
          <p:cNvPr id="594" name="Google Shape;594;p42"/>
          <p:cNvPicPr preferRelativeResize="0"/>
          <p:nvPr/>
        </p:nvPicPr>
        <p:blipFill>
          <a:blip r:embed="rId4">
            <a:alphaModFix/>
          </a:blip>
          <a:stretch>
            <a:fillRect/>
          </a:stretch>
        </p:blipFill>
        <p:spPr>
          <a:xfrm>
            <a:off x="5406913" y="1850250"/>
            <a:ext cx="351100" cy="401700"/>
          </a:xfrm>
          <a:prstGeom prst="rect">
            <a:avLst/>
          </a:prstGeom>
          <a:noFill/>
          <a:ln>
            <a:noFill/>
          </a:ln>
        </p:spPr>
      </p:pic>
      <p:pic>
        <p:nvPicPr>
          <p:cNvPr id="595" name="Google Shape;595;p42"/>
          <p:cNvPicPr preferRelativeResize="0"/>
          <p:nvPr/>
        </p:nvPicPr>
        <p:blipFill>
          <a:blip r:embed="rId4">
            <a:alphaModFix/>
          </a:blip>
          <a:stretch>
            <a:fillRect/>
          </a:stretch>
        </p:blipFill>
        <p:spPr>
          <a:xfrm>
            <a:off x="5412938" y="2371500"/>
            <a:ext cx="351100" cy="401700"/>
          </a:xfrm>
          <a:prstGeom prst="rect">
            <a:avLst/>
          </a:prstGeom>
          <a:noFill/>
          <a:ln>
            <a:noFill/>
          </a:ln>
        </p:spPr>
      </p:pic>
      <p:pic>
        <p:nvPicPr>
          <p:cNvPr id="596" name="Google Shape;596;p42"/>
          <p:cNvPicPr preferRelativeResize="0"/>
          <p:nvPr/>
        </p:nvPicPr>
        <p:blipFill>
          <a:blip r:embed="rId4">
            <a:alphaModFix/>
          </a:blip>
          <a:stretch>
            <a:fillRect/>
          </a:stretch>
        </p:blipFill>
        <p:spPr>
          <a:xfrm>
            <a:off x="5400900" y="2892750"/>
            <a:ext cx="351100" cy="401700"/>
          </a:xfrm>
          <a:prstGeom prst="rect">
            <a:avLst/>
          </a:prstGeom>
          <a:noFill/>
          <a:ln>
            <a:noFill/>
          </a:ln>
        </p:spPr>
      </p:pic>
      <p:pic>
        <p:nvPicPr>
          <p:cNvPr id="597" name="Google Shape;597;p42"/>
          <p:cNvPicPr preferRelativeResize="0"/>
          <p:nvPr/>
        </p:nvPicPr>
        <p:blipFill>
          <a:blip r:embed="rId4">
            <a:alphaModFix/>
          </a:blip>
          <a:stretch>
            <a:fillRect/>
          </a:stretch>
        </p:blipFill>
        <p:spPr>
          <a:xfrm>
            <a:off x="5406913" y="3414000"/>
            <a:ext cx="351100" cy="401700"/>
          </a:xfrm>
          <a:prstGeom prst="rect">
            <a:avLst/>
          </a:prstGeom>
          <a:noFill/>
          <a:ln>
            <a:noFill/>
          </a:ln>
        </p:spPr>
      </p:pic>
      <p:sp>
        <p:nvSpPr>
          <p:cNvPr id="598" name="Google Shape;598;p42"/>
          <p:cNvSpPr txBox="1"/>
          <p:nvPr/>
        </p:nvSpPr>
        <p:spPr>
          <a:xfrm>
            <a:off x="5933383" y="34476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“Healthy Neighbors”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599" name="Google Shape;599;p42"/>
          <p:cNvPicPr preferRelativeResize="0"/>
          <p:nvPr/>
        </p:nvPicPr>
        <p:blipFill>
          <a:blip r:embed="rId4">
            <a:alphaModFix/>
          </a:blip>
          <a:stretch>
            <a:fillRect/>
          </a:stretch>
        </p:blipFill>
        <p:spPr>
          <a:xfrm>
            <a:off x="5412938" y="3935250"/>
            <a:ext cx="351100" cy="401700"/>
          </a:xfrm>
          <a:prstGeom prst="rect">
            <a:avLst/>
          </a:prstGeom>
          <a:noFill/>
          <a:ln>
            <a:noFill/>
          </a:ln>
        </p:spPr>
      </p:pic>
      <p:sp>
        <p:nvSpPr>
          <p:cNvPr id="600" name="Google Shape;600;p42"/>
          <p:cNvSpPr txBox="1"/>
          <p:nvPr/>
        </p:nvSpPr>
        <p:spPr>
          <a:xfrm>
            <a:off x="5939408" y="396886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Site Backups with Retention</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01" name="Google Shape;601;p42"/>
          <p:cNvSpPr txBox="1"/>
          <p:nvPr/>
        </p:nvSpPr>
        <p:spPr>
          <a:xfrm>
            <a:off x="960650" y="2069000"/>
            <a:ext cx="27270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Available</a:t>
            </a:r>
            <a:endParaRPr b="1" sz="1000">
              <a:solidFill>
                <a:srgbClr val="FFFFFF"/>
              </a:solidFill>
              <a:latin typeface="Montserrat"/>
              <a:ea typeface="Montserrat"/>
              <a:cs typeface="Montserrat"/>
              <a:sym typeface="Montserrat"/>
            </a:endParaRPr>
          </a:p>
        </p:txBody>
      </p:sp>
      <p:sp>
        <p:nvSpPr>
          <p:cNvPr id="602" name="Google Shape;602;p42"/>
          <p:cNvSpPr txBox="1"/>
          <p:nvPr/>
        </p:nvSpPr>
        <p:spPr>
          <a:xfrm>
            <a:off x="960680" y="2483400"/>
            <a:ext cx="27270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HEALTHY HOSTING</a:t>
            </a:r>
            <a:endParaRPr sz="1800">
              <a:solidFill>
                <a:srgbClr val="FFFFFF"/>
              </a:solidFill>
              <a:latin typeface="Montserrat ExtraLight"/>
              <a:ea typeface="Montserrat ExtraLight"/>
              <a:cs typeface="Montserrat ExtraLight"/>
              <a:sym typeface="Montserrat ExtraLight"/>
            </a:endParaRPr>
          </a:p>
        </p:txBody>
      </p:sp>
      <p:cxnSp>
        <p:nvCxnSpPr>
          <p:cNvPr id="603" name="Google Shape;603;p42"/>
          <p:cNvCxnSpPr/>
          <p:nvPr/>
        </p:nvCxnSpPr>
        <p:spPr>
          <a:xfrm rot="10800000">
            <a:off x="2111196" y="2437110"/>
            <a:ext cx="425700" cy="0"/>
          </a:xfrm>
          <a:prstGeom prst="straightConnector1">
            <a:avLst/>
          </a:prstGeom>
          <a:noFill/>
          <a:ln cap="flat" cmpd="sng" w="9525">
            <a:solidFill>
              <a:srgbClr val="FFFFFF"/>
            </a:solidFill>
            <a:prstDash val="solid"/>
            <a:round/>
            <a:headEnd len="med" w="med" type="none"/>
            <a:tailEnd len="med" w="med" type="none"/>
          </a:ln>
        </p:spPr>
      </p:cxnSp>
      <p:pic>
        <p:nvPicPr>
          <p:cNvPr id="604" name="Google Shape;604;p42"/>
          <p:cNvPicPr preferRelativeResize="0"/>
          <p:nvPr/>
        </p:nvPicPr>
        <p:blipFill>
          <a:blip r:embed="rId5">
            <a:alphaModFix/>
          </a:blip>
          <a:stretch>
            <a:fillRect/>
          </a:stretch>
        </p:blipFill>
        <p:spPr>
          <a:xfrm>
            <a:off x="5518341" y="918475"/>
            <a:ext cx="128234" cy="177550"/>
          </a:xfrm>
          <a:prstGeom prst="rect">
            <a:avLst/>
          </a:prstGeom>
          <a:noFill/>
          <a:ln>
            <a:noFill/>
          </a:ln>
        </p:spPr>
      </p:pic>
      <p:pic>
        <p:nvPicPr>
          <p:cNvPr id="605" name="Google Shape;605;p42"/>
          <p:cNvPicPr preferRelativeResize="0"/>
          <p:nvPr/>
        </p:nvPicPr>
        <p:blipFill>
          <a:blip r:embed="rId6">
            <a:alphaModFix/>
          </a:blip>
          <a:stretch>
            <a:fillRect/>
          </a:stretch>
        </p:blipFill>
        <p:spPr>
          <a:xfrm>
            <a:off x="5496775" y="1441075"/>
            <a:ext cx="179875" cy="159385"/>
          </a:xfrm>
          <a:prstGeom prst="rect">
            <a:avLst/>
          </a:prstGeom>
          <a:noFill/>
          <a:ln>
            <a:noFill/>
          </a:ln>
        </p:spPr>
      </p:pic>
      <p:pic>
        <p:nvPicPr>
          <p:cNvPr id="606" name="Google Shape;606;p42"/>
          <p:cNvPicPr preferRelativeResize="0"/>
          <p:nvPr/>
        </p:nvPicPr>
        <p:blipFill>
          <a:blip r:embed="rId7">
            <a:alphaModFix/>
          </a:blip>
          <a:stretch>
            <a:fillRect/>
          </a:stretch>
        </p:blipFill>
        <p:spPr>
          <a:xfrm>
            <a:off x="5512337" y="1969617"/>
            <a:ext cx="128225" cy="162959"/>
          </a:xfrm>
          <a:prstGeom prst="rect">
            <a:avLst/>
          </a:prstGeom>
          <a:noFill/>
          <a:ln>
            <a:noFill/>
          </a:ln>
        </p:spPr>
      </p:pic>
      <p:pic>
        <p:nvPicPr>
          <p:cNvPr id="607" name="Google Shape;607;p42"/>
          <p:cNvPicPr preferRelativeResize="0"/>
          <p:nvPr/>
        </p:nvPicPr>
        <p:blipFill>
          <a:blip r:embed="rId8">
            <a:alphaModFix/>
          </a:blip>
          <a:stretch>
            <a:fillRect/>
          </a:stretch>
        </p:blipFill>
        <p:spPr>
          <a:xfrm>
            <a:off x="5486500" y="2483389"/>
            <a:ext cx="179875" cy="177911"/>
          </a:xfrm>
          <a:prstGeom prst="rect">
            <a:avLst/>
          </a:prstGeom>
          <a:noFill/>
          <a:ln>
            <a:noFill/>
          </a:ln>
        </p:spPr>
      </p:pic>
      <p:pic>
        <p:nvPicPr>
          <p:cNvPr id="608" name="Google Shape;608;p42"/>
          <p:cNvPicPr preferRelativeResize="0"/>
          <p:nvPr/>
        </p:nvPicPr>
        <p:blipFill>
          <a:blip r:embed="rId9">
            <a:alphaModFix/>
          </a:blip>
          <a:stretch>
            <a:fillRect/>
          </a:stretch>
        </p:blipFill>
        <p:spPr>
          <a:xfrm>
            <a:off x="5443713" y="2960863"/>
            <a:ext cx="265475" cy="265475"/>
          </a:xfrm>
          <a:prstGeom prst="rect">
            <a:avLst/>
          </a:prstGeom>
          <a:noFill/>
          <a:ln>
            <a:noFill/>
          </a:ln>
        </p:spPr>
      </p:pic>
      <p:pic>
        <p:nvPicPr>
          <p:cNvPr id="609" name="Google Shape;609;p42"/>
          <p:cNvPicPr preferRelativeResize="0"/>
          <p:nvPr/>
        </p:nvPicPr>
        <p:blipFill>
          <a:blip r:embed="rId10">
            <a:alphaModFix/>
          </a:blip>
          <a:stretch>
            <a:fillRect/>
          </a:stretch>
        </p:blipFill>
        <p:spPr>
          <a:xfrm>
            <a:off x="5467721" y="3533375"/>
            <a:ext cx="217492" cy="162950"/>
          </a:xfrm>
          <a:prstGeom prst="rect">
            <a:avLst/>
          </a:prstGeom>
          <a:noFill/>
          <a:ln>
            <a:noFill/>
          </a:ln>
        </p:spPr>
      </p:pic>
      <p:pic>
        <p:nvPicPr>
          <p:cNvPr id="610" name="Google Shape;610;p42"/>
          <p:cNvPicPr preferRelativeResize="0"/>
          <p:nvPr/>
        </p:nvPicPr>
        <p:blipFill>
          <a:blip r:embed="rId11">
            <a:alphaModFix/>
          </a:blip>
          <a:stretch>
            <a:fillRect/>
          </a:stretch>
        </p:blipFill>
        <p:spPr>
          <a:xfrm>
            <a:off x="5524363" y="4054626"/>
            <a:ext cx="128225" cy="1403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14" name="Shape 614"/>
        <p:cNvGrpSpPr/>
        <p:nvPr/>
      </p:nvGrpSpPr>
      <p:grpSpPr>
        <a:xfrm>
          <a:off x="0" y="0"/>
          <a:ext cx="0" cy="0"/>
          <a:chOff x="0" y="0"/>
          <a:chExt cx="0" cy="0"/>
        </a:xfrm>
      </p:grpSpPr>
      <p:pic>
        <p:nvPicPr>
          <p:cNvPr id="615" name="Google Shape;615;p43"/>
          <p:cNvPicPr preferRelativeResize="0"/>
          <p:nvPr/>
        </p:nvPicPr>
        <p:blipFill rotWithShape="1">
          <a:blip r:embed="rId3">
            <a:alphaModFix/>
          </a:blip>
          <a:srcRect b="0" l="17417" r="23838" t="0"/>
          <a:stretch/>
        </p:blipFill>
        <p:spPr>
          <a:xfrm>
            <a:off x="-57125" y="0"/>
            <a:ext cx="2721606" cy="5143503"/>
          </a:xfrm>
          <a:prstGeom prst="rect">
            <a:avLst/>
          </a:prstGeom>
          <a:noFill/>
          <a:ln>
            <a:noFill/>
          </a:ln>
        </p:spPr>
      </p:pic>
      <p:sp>
        <p:nvSpPr>
          <p:cNvPr id="616" name="Google Shape;616;p43"/>
          <p:cNvSpPr/>
          <p:nvPr/>
        </p:nvSpPr>
        <p:spPr>
          <a:xfrm>
            <a:off x="2977375" y="420025"/>
            <a:ext cx="3249900" cy="42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3"/>
          <p:cNvSpPr/>
          <p:nvPr/>
        </p:nvSpPr>
        <p:spPr>
          <a:xfrm>
            <a:off x="6646825" y="420025"/>
            <a:ext cx="2274000" cy="42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3"/>
          <p:cNvSpPr txBox="1"/>
          <p:nvPr/>
        </p:nvSpPr>
        <p:spPr>
          <a:xfrm>
            <a:off x="3677370" y="1307538"/>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WordPress &amp; Plugin Updates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19" name="Google Shape;619;p43"/>
          <p:cNvSpPr txBox="1"/>
          <p:nvPr/>
        </p:nvSpPr>
        <p:spPr>
          <a:xfrm>
            <a:off x="3726370" y="18120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Server-wide Firewall</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20" name="Google Shape;620;p43"/>
          <p:cNvSpPr txBox="1"/>
          <p:nvPr/>
        </p:nvSpPr>
        <p:spPr>
          <a:xfrm>
            <a:off x="3726370" y="231646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Security Scanning</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21" name="Google Shape;621;p43"/>
          <p:cNvSpPr txBox="1"/>
          <p:nvPr/>
        </p:nvSpPr>
        <p:spPr>
          <a:xfrm>
            <a:off x="3726370" y="28713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Available Speed Tools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22" name="Google Shape;622;p43"/>
          <p:cNvSpPr txBox="1"/>
          <p:nvPr/>
        </p:nvSpPr>
        <p:spPr>
          <a:xfrm>
            <a:off x="3677370" y="786288"/>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SSL (Security Certificate)  </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623" name="Google Shape;623;p43"/>
          <p:cNvPicPr preferRelativeResize="0"/>
          <p:nvPr/>
        </p:nvPicPr>
        <p:blipFill>
          <a:blip r:embed="rId4">
            <a:alphaModFix/>
          </a:blip>
          <a:stretch>
            <a:fillRect/>
          </a:stretch>
        </p:blipFill>
        <p:spPr>
          <a:xfrm>
            <a:off x="3193888" y="786300"/>
            <a:ext cx="351100" cy="401700"/>
          </a:xfrm>
          <a:prstGeom prst="rect">
            <a:avLst/>
          </a:prstGeom>
          <a:noFill/>
          <a:ln>
            <a:noFill/>
          </a:ln>
        </p:spPr>
      </p:pic>
      <p:sp>
        <p:nvSpPr>
          <p:cNvPr id="624" name="Google Shape;624;p43"/>
          <p:cNvSpPr txBox="1"/>
          <p:nvPr/>
        </p:nvSpPr>
        <p:spPr>
          <a:xfrm>
            <a:off x="-57125" y="0"/>
            <a:ext cx="2721600" cy="5143500"/>
          </a:xfrm>
          <a:prstGeom prst="rect">
            <a:avLst/>
          </a:prstGeom>
          <a:solidFill>
            <a:srgbClr val="010000">
              <a:alpha val="7960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25" name="Google Shape;625;p43"/>
          <p:cNvPicPr preferRelativeResize="0"/>
          <p:nvPr/>
        </p:nvPicPr>
        <p:blipFill>
          <a:blip r:embed="rId4">
            <a:alphaModFix/>
          </a:blip>
          <a:stretch>
            <a:fillRect/>
          </a:stretch>
        </p:blipFill>
        <p:spPr>
          <a:xfrm>
            <a:off x="3193888" y="1307550"/>
            <a:ext cx="351100" cy="401700"/>
          </a:xfrm>
          <a:prstGeom prst="rect">
            <a:avLst/>
          </a:prstGeom>
          <a:noFill/>
          <a:ln>
            <a:noFill/>
          </a:ln>
        </p:spPr>
      </p:pic>
      <p:pic>
        <p:nvPicPr>
          <p:cNvPr id="626" name="Google Shape;626;p43"/>
          <p:cNvPicPr preferRelativeResize="0"/>
          <p:nvPr/>
        </p:nvPicPr>
        <p:blipFill>
          <a:blip r:embed="rId4">
            <a:alphaModFix/>
          </a:blip>
          <a:stretch>
            <a:fillRect/>
          </a:stretch>
        </p:blipFill>
        <p:spPr>
          <a:xfrm>
            <a:off x="3199900" y="1828800"/>
            <a:ext cx="351100" cy="401700"/>
          </a:xfrm>
          <a:prstGeom prst="rect">
            <a:avLst/>
          </a:prstGeom>
          <a:noFill/>
          <a:ln>
            <a:noFill/>
          </a:ln>
        </p:spPr>
      </p:pic>
      <p:pic>
        <p:nvPicPr>
          <p:cNvPr id="627" name="Google Shape;627;p43"/>
          <p:cNvPicPr preferRelativeResize="0"/>
          <p:nvPr/>
        </p:nvPicPr>
        <p:blipFill>
          <a:blip r:embed="rId4">
            <a:alphaModFix/>
          </a:blip>
          <a:stretch>
            <a:fillRect/>
          </a:stretch>
        </p:blipFill>
        <p:spPr>
          <a:xfrm>
            <a:off x="3205925" y="2350050"/>
            <a:ext cx="351100" cy="401700"/>
          </a:xfrm>
          <a:prstGeom prst="rect">
            <a:avLst/>
          </a:prstGeom>
          <a:noFill/>
          <a:ln>
            <a:noFill/>
          </a:ln>
        </p:spPr>
      </p:pic>
      <p:pic>
        <p:nvPicPr>
          <p:cNvPr id="628" name="Google Shape;628;p43"/>
          <p:cNvPicPr preferRelativeResize="0"/>
          <p:nvPr/>
        </p:nvPicPr>
        <p:blipFill>
          <a:blip r:embed="rId4">
            <a:alphaModFix/>
          </a:blip>
          <a:stretch>
            <a:fillRect/>
          </a:stretch>
        </p:blipFill>
        <p:spPr>
          <a:xfrm>
            <a:off x="3193888" y="2871300"/>
            <a:ext cx="351100" cy="401700"/>
          </a:xfrm>
          <a:prstGeom prst="rect">
            <a:avLst/>
          </a:prstGeom>
          <a:noFill/>
          <a:ln>
            <a:noFill/>
          </a:ln>
        </p:spPr>
      </p:pic>
      <p:pic>
        <p:nvPicPr>
          <p:cNvPr id="629" name="Google Shape;629;p43"/>
          <p:cNvPicPr preferRelativeResize="0"/>
          <p:nvPr/>
        </p:nvPicPr>
        <p:blipFill>
          <a:blip r:embed="rId4">
            <a:alphaModFix/>
          </a:blip>
          <a:stretch>
            <a:fillRect/>
          </a:stretch>
        </p:blipFill>
        <p:spPr>
          <a:xfrm>
            <a:off x="3199900" y="3392550"/>
            <a:ext cx="351100" cy="401700"/>
          </a:xfrm>
          <a:prstGeom prst="rect">
            <a:avLst/>
          </a:prstGeom>
          <a:noFill/>
          <a:ln>
            <a:noFill/>
          </a:ln>
        </p:spPr>
      </p:pic>
      <p:sp>
        <p:nvSpPr>
          <p:cNvPr id="630" name="Google Shape;630;p43"/>
          <p:cNvSpPr txBox="1"/>
          <p:nvPr/>
        </p:nvSpPr>
        <p:spPr>
          <a:xfrm>
            <a:off x="3726370" y="342616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“Healthy Neighbors”</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631" name="Google Shape;631;p43"/>
          <p:cNvPicPr preferRelativeResize="0"/>
          <p:nvPr/>
        </p:nvPicPr>
        <p:blipFill>
          <a:blip r:embed="rId4">
            <a:alphaModFix/>
          </a:blip>
          <a:stretch>
            <a:fillRect/>
          </a:stretch>
        </p:blipFill>
        <p:spPr>
          <a:xfrm>
            <a:off x="3205925" y="3913800"/>
            <a:ext cx="351100" cy="401700"/>
          </a:xfrm>
          <a:prstGeom prst="rect">
            <a:avLst/>
          </a:prstGeom>
          <a:noFill/>
          <a:ln>
            <a:noFill/>
          </a:ln>
        </p:spPr>
      </p:pic>
      <p:sp>
        <p:nvSpPr>
          <p:cNvPr id="632" name="Google Shape;632;p43"/>
          <p:cNvSpPr txBox="1"/>
          <p:nvPr/>
        </p:nvSpPr>
        <p:spPr>
          <a:xfrm>
            <a:off x="3762345" y="3930611"/>
            <a:ext cx="24648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Montserrat"/>
                <a:ea typeface="Montserrat"/>
                <a:cs typeface="Montserrat"/>
                <a:sym typeface="Montserrat"/>
              </a:rPr>
              <a:t>Site Backups with Retention</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sp>
        <p:nvSpPr>
          <p:cNvPr id="633" name="Google Shape;633;p43"/>
          <p:cNvSpPr txBox="1"/>
          <p:nvPr/>
        </p:nvSpPr>
        <p:spPr>
          <a:xfrm>
            <a:off x="6903250" y="3288864"/>
            <a:ext cx="1818300" cy="659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latin typeface="Montserrat"/>
                <a:ea typeface="Montserrat"/>
                <a:cs typeface="Montserrat"/>
                <a:sym typeface="Montserrat"/>
              </a:rPr>
              <a:t>Unlimited Content Management Training</a:t>
            </a:r>
            <a:endParaRPr b="1" sz="1000">
              <a:latin typeface="Montserrat"/>
              <a:ea typeface="Montserrat"/>
              <a:cs typeface="Montserrat"/>
              <a:sym typeface="Montserrat"/>
            </a:endParaRPr>
          </a:p>
          <a:p>
            <a:pPr indent="0" lvl="0" marL="0" rtl="0" algn="ctr">
              <a:lnSpc>
                <a:spcPct val="115000"/>
              </a:lnSpc>
              <a:spcBef>
                <a:spcPts val="0"/>
              </a:spcBef>
              <a:spcAft>
                <a:spcPts val="0"/>
              </a:spcAft>
              <a:buNone/>
            </a:pPr>
            <a:r>
              <a:t/>
            </a:r>
            <a:endParaRPr sz="1000">
              <a:latin typeface="Montserrat"/>
              <a:ea typeface="Montserrat"/>
              <a:cs typeface="Montserrat"/>
              <a:sym typeface="Montserrat"/>
            </a:endParaRPr>
          </a:p>
        </p:txBody>
      </p:sp>
      <p:sp>
        <p:nvSpPr>
          <p:cNvPr id="634" name="Google Shape;634;p43"/>
          <p:cNvSpPr txBox="1"/>
          <p:nvPr/>
        </p:nvSpPr>
        <p:spPr>
          <a:xfrm>
            <a:off x="6880336" y="1798664"/>
            <a:ext cx="1818300" cy="4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000">
                <a:latin typeface="Montserrat"/>
                <a:ea typeface="Montserrat"/>
                <a:cs typeface="Montserrat"/>
                <a:sym typeface="Montserrat"/>
              </a:rPr>
              <a:t>Unlimited Technical </a:t>
            </a:r>
            <a:endParaRPr b="1" sz="1000">
              <a:latin typeface="Montserrat"/>
              <a:ea typeface="Montserrat"/>
              <a:cs typeface="Montserrat"/>
              <a:sym typeface="Montserrat"/>
            </a:endParaRPr>
          </a:p>
          <a:p>
            <a:pPr indent="0" lvl="0" marL="0" rtl="0" algn="ctr">
              <a:lnSpc>
                <a:spcPct val="115000"/>
              </a:lnSpc>
              <a:spcBef>
                <a:spcPts val="0"/>
              </a:spcBef>
              <a:spcAft>
                <a:spcPts val="0"/>
              </a:spcAft>
              <a:buNone/>
            </a:pPr>
            <a:r>
              <a:rPr b="1" lang="en" sz="1000">
                <a:latin typeface="Montserrat"/>
                <a:ea typeface="Montserrat"/>
                <a:cs typeface="Montserrat"/>
                <a:sym typeface="Montserrat"/>
              </a:rPr>
              <a:t>Support</a:t>
            </a:r>
            <a:endParaRPr b="1" sz="1000">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latin typeface="Montserrat"/>
              <a:ea typeface="Montserrat"/>
              <a:cs typeface="Montserrat"/>
              <a:sym typeface="Montserrat"/>
            </a:endParaRPr>
          </a:p>
        </p:txBody>
      </p:sp>
      <p:pic>
        <p:nvPicPr>
          <p:cNvPr id="635" name="Google Shape;635;p43"/>
          <p:cNvPicPr preferRelativeResize="0"/>
          <p:nvPr/>
        </p:nvPicPr>
        <p:blipFill>
          <a:blip r:embed="rId4">
            <a:alphaModFix/>
          </a:blip>
          <a:stretch>
            <a:fillRect/>
          </a:stretch>
        </p:blipFill>
        <p:spPr>
          <a:xfrm>
            <a:off x="7613600" y="1366315"/>
            <a:ext cx="351100" cy="401700"/>
          </a:xfrm>
          <a:prstGeom prst="rect">
            <a:avLst/>
          </a:prstGeom>
          <a:noFill/>
          <a:ln>
            <a:noFill/>
          </a:ln>
        </p:spPr>
      </p:pic>
      <p:pic>
        <p:nvPicPr>
          <p:cNvPr id="636" name="Google Shape;636;p43"/>
          <p:cNvPicPr preferRelativeResize="0"/>
          <p:nvPr/>
        </p:nvPicPr>
        <p:blipFill>
          <a:blip r:embed="rId4">
            <a:alphaModFix/>
          </a:blip>
          <a:stretch>
            <a:fillRect/>
          </a:stretch>
        </p:blipFill>
        <p:spPr>
          <a:xfrm>
            <a:off x="7636850" y="2805965"/>
            <a:ext cx="351100" cy="401700"/>
          </a:xfrm>
          <a:prstGeom prst="rect">
            <a:avLst/>
          </a:prstGeom>
          <a:noFill/>
          <a:ln>
            <a:noFill/>
          </a:ln>
        </p:spPr>
      </p:pic>
      <p:sp>
        <p:nvSpPr>
          <p:cNvPr id="637" name="Google Shape;637;p43"/>
          <p:cNvSpPr txBox="1"/>
          <p:nvPr/>
        </p:nvSpPr>
        <p:spPr>
          <a:xfrm>
            <a:off x="1" y="1314725"/>
            <a:ext cx="27216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Available</a:t>
            </a:r>
            <a:endParaRPr b="1" sz="1000">
              <a:solidFill>
                <a:srgbClr val="FFFFFF"/>
              </a:solidFill>
              <a:latin typeface="Montserrat"/>
              <a:ea typeface="Montserrat"/>
              <a:cs typeface="Montserrat"/>
              <a:sym typeface="Montserrat"/>
            </a:endParaRPr>
          </a:p>
        </p:txBody>
      </p:sp>
      <p:sp>
        <p:nvSpPr>
          <p:cNvPr id="638" name="Google Shape;638;p43"/>
          <p:cNvSpPr txBox="1"/>
          <p:nvPr/>
        </p:nvSpPr>
        <p:spPr>
          <a:xfrm>
            <a:off x="30" y="1818925"/>
            <a:ext cx="27216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Healthy </a:t>
            </a:r>
            <a:endParaRPr sz="18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Hosting </a:t>
            </a:r>
            <a:endParaRPr sz="18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a:t>
            </a:r>
            <a:endParaRPr sz="18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WordPress </a:t>
            </a:r>
            <a:endParaRPr sz="18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800">
                <a:solidFill>
                  <a:srgbClr val="FFFFFF"/>
                </a:solidFill>
                <a:latin typeface="Montserrat ExtraLight"/>
                <a:ea typeface="Montserrat ExtraLight"/>
                <a:cs typeface="Montserrat ExtraLight"/>
                <a:sym typeface="Montserrat ExtraLight"/>
              </a:rPr>
              <a:t>Warranty</a:t>
            </a:r>
            <a:endParaRPr sz="1800">
              <a:solidFill>
                <a:srgbClr val="FFFFFF"/>
              </a:solidFill>
              <a:latin typeface="Montserrat ExtraLight"/>
              <a:ea typeface="Montserrat ExtraLight"/>
              <a:cs typeface="Montserrat ExtraLight"/>
              <a:sym typeface="Montserrat ExtraLight"/>
            </a:endParaRPr>
          </a:p>
        </p:txBody>
      </p:sp>
      <p:cxnSp>
        <p:nvCxnSpPr>
          <p:cNvPr id="639" name="Google Shape;639;p43"/>
          <p:cNvCxnSpPr/>
          <p:nvPr/>
        </p:nvCxnSpPr>
        <p:spPr>
          <a:xfrm rot="10800000">
            <a:off x="1148400" y="1682835"/>
            <a:ext cx="424800" cy="0"/>
          </a:xfrm>
          <a:prstGeom prst="straightConnector1">
            <a:avLst/>
          </a:prstGeom>
          <a:noFill/>
          <a:ln cap="flat" cmpd="sng" w="9525">
            <a:solidFill>
              <a:srgbClr val="FFFFFF"/>
            </a:solidFill>
            <a:prstDash val="solid"/>
            <a:round/>
            <a:headEnd len="med" w="med" type="none"/>
            <a:tailEnd len="med" w="med" type="none"/>
          </a:ln>
        </p:spPr>
      </p:cxnSp>
      <p:pic>
        <p:nvPicPr>
          <p:cNvPr id="640" name="Google Shape;640;p43"/>
          <p:cNvPicPr preferRelativeResize="0"/>
          <p:nvPr/>
        </p:nvPicPr>
        <p:blipFill>
          <a:blip r:embed="rId5">
            <a:alphaModFix/>
          </a:blip>
          <a:stretch>
            <a:fillRect/>
          </a:stretch>
        </p:blipFill>
        <p:spPr>
          <a:xfrm>
            <a:off x="3305316" y="897025"/>
            <a:ext cx="128234" cy="177550"/>
          </a:xfrm>
          <a:prstGeom prst="rect">
            <a:avLst/>
          </a:prstGeom>
          <a:noFill/>
          <a:ln>
            <a:noFill/>
          </a:ln>
        </p:spPr>
      </p:pic>
      <p:pic>
        <p:nvPicPr>
          <p:cNvPr id="641" name="Google Shape;641;p43"/>
          <p:cNvPicPr preferRelativeResize="0"/>
          <p:nvPr/>
        </p:nvPicPr>
        <p:blipFill>
          <a:blip r:embed="rId6">
            <a:alphaModFix/>
          </a:blip>
          <a:stretch>
            <a:fillRect/>
          </a:stretch>
        </p:blipFill>
        <p:spPr>
          <a:xfrm>
            <a:off x="3275250" y="1419623"/>
            <a:ext cx="179875" cy="159385"/>
          </a:xfrm>
          <a:prstGeom prst="rect">
            <a:avLst/>
          </a:prstGeom>
          <a:noFill/>
          <a:ln>
            <a:noFill/>
          </a:ln>
        </p:spPr>
      </p:pic>
      <p:pic>
        <p:nvPicPr>
          <p:cNvPr id="642" name="Google Shape;642;p43"/>
          <p:cNvPicPr preferRelativeResize="0"/>
          <p:nvPr/>
        </p:nvPicPr>
        <p:blipFill>
          <a:blip r:embed="rId7">
            <a:alphaModFix/>
          </a:blip>
          <a:stretch>
            <a:fillRect/>
          </a:stretch>
        </p:blipFill>
        <p:spPr>
          <a:xfrm>
            <a:off x="3309049" y="1944942"/>
            <a:ext cx="128225" cy="162959"/>
          </a:xfrm>
          <a:prstGeom prst="rect">
            <a:avLst/>
          </a:prstGeom>
          <a:noFill/>
          <a:ln>
            <a:noFill/>
          </a:ln>
        </p:spPr>
      </p:pic>
      <p:pic>
        <p:nvPicPr>
          <p:cNvPr id="643" name="Google Shape;643;p43"/>
          <p:cNvPicPr preferRelativeResize="0"/>
          <p:nvPr/>
        </p:nvPicPr>
        <p:blipFill>
          <a:blip r:embed="rId8">
            <a:alphaModFix/>
          </a:blip>
          <a:stretch>
            <a:fillRect/>
          </a:stretch>
        </p:blipFill>
        <p:spPr>
          <a:xfrm>
            <a:off x="3275250" y="2461939"/>
            <a:ext cx="179875" cy="177911"/>
          </a:xfrm>
          <a:prstGeom prst="rect">
            <a:avLst/>
          </a:prstGeom>
          <a:noFill/>
          <a:ln>
            <a:noFill/>
          </a:ln>
        </p:spPr>
      </p:pic>
      <p:pic>
        <p:nvPicPr>
          <p:cNvPr id="644" name="Google Shape;644;p43"/>
          <p:cNvPicPr preferRelativeResize="0"/>
          <p:nvPr/>
        </p:nvPicPr>
        <p:blipFill>
          <a:blip r:embed="rId9">
            <a:alphaModFix/>
          </a:blip>
          <a:stretch>
            <a:fillRect/>
          </a:stretch>
        </p:blipFill>
        <p:spPr>
          <a:xfrm>
            <a:off x="3232450" y="2939413"/>
            <a:ext cx="265475" cy="265475"/>
          </a:xfrm>
          <a:prstGeom prst="rect">
            <a:avLst/>
          </a:prstGeom>
          <a:noFill/>
          <a:ln>
            <a:noFill/>
          </a:ln>
        </p:spPr>
      </p:pic>
      <p:pic>
        <p:nvPicPr>
          <p:cNvPr id="645" name="Google Shape;645;p43"/>
          <p:cNvPicPr preferRelativeResize="0"/>
          <p:nvPr/>
        </p:nvPicPr>
        <p:blipFill>
          <a:blip r:embed="rId10">
            <a:alphaModFix/>
          </a:blip>
          <a:stretch>
            <a:fillRect/>
          </a:stretch>
        </p:blipFill>
        <p:spPr>
          <a:xfrm>
            <a:off x="3272733" y="3511925"/>
            <a:ext cx="217492" cy="162950"/>
          </a:xfrm>
          <a:prstGeom prst="rect">
            <a:avLst/>
          </a:prstGeom>
          <a:noFill/>
          <a:ln>
            <a:noFill/>
          </a:ln>
        </p:spPr>
      </p:pic>
      <p:pic>
        <p:nvPicPr>
          <p:cNvPr id="646" name="Google Shape;646;p43"/>
          <p:cNvPicPr preferRelativeResize="0"/>
          <p:nvPr/>
        </p:nvPicPr>
        <p:blipFill>
          <a:blip r:embed="rId11">
            <a:alphaModFix/>
          </a:blip>
          <a:stretch>
            <a:fillRect/>
          </a:stretch>
        </p:blipFill>
        <p:spPr>
          <a:xfrm>
            <a:off x="7695026" y="1475327"/>
            <a:ext cx="179875" cy="183679"/>
          </a:xfrm>
          <a:prstGeom prst="rect">
            <a:avLst/>
          </a:prstGeom>
          <a:noFill/>
          <a:ln>
            <a:noFill/>
          </a:ln>
        </p:spPr>
      </p:pic>
      <p:pic>
        <p:nvPicPr>
          <p:cNvPr id="647" name="Google Shape;647;p43"/>
          <p:cNvPicPr preferRelativeResize="0"/>
          <p:nvPr/>
        </p:nvPicPr>
        <p:blipFill>
          <a:blip r:embed="rId12">
            <a:alphaModFix/>
          </a:blip>
          <a:stretch>
            <a:fillRect/>
          </a:stretch>
        </p:blipFill>
        <p:spPr>
          <a:xfrm>
            <a:off x="7699462" y="2919276"/>
            <a:ext cx="217500" cy="175082"/>
          </a:xfrm>
          <a:prstGeom prst="rect">
            <a:avLst/>
          </a:prstGeom>
          <a:noFill/>
          <a:ln>
            <a:noFill/>
          </a:ln>
        </p:spPr>
      </p:pic>
      <p:pic>
        <p:nvPicPr>
          <p:cNvPr id="648" name="Google Shape;648;p43"/>
          <p:cNvPicPr preferRelativeResize="0"/>
          <p:nvPr/>
        </p:nvPicPr>
        <p:blipFill>
          <a:blip r:embed="rId13">
            <a:alphaModFix/>
          </a:blip>
          <a:stretch>
            <a:fillRect/>
          </a:stretch>
        </p:blipFill>
        <p:spPr>
          <a:xfrm>
            <a:off x="3317363" y="4036401"/>
            <a:ext cx="128225" cy="140362"/>
          </a:xfrm>
          <a:prstGeom prst="rect">
            <a:avLst/>
          </a:prstGeom>
          <a:noFill/>
          <a:ln>
            <a:noFill/>
          </a:ln>
        </p:spPr>
      </p:pic>
      <p:sp>
        <p:nvSpPr>
          <p:cNvPr id="649" name="Google Shape;649;p43"/>
          <p:cNvSpPr txBox="1"/>
          <p:nvPr/>
        </p:nvSpPr>
        <p:spPr>
          <a:xfrm>
            <a:off x="5997200" y="2201850"/>
            <a:ext cx="8736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2D2D2D"/>
                </a:solidFill>
                <a:latin typeface="Montserrat"/>
                <a:ea typeface="Montserrat"/>
                <a:cs typeface="Montserrat"/>
                <a:sym typeface="Montserrat"/>
              </a:rPr>
              <a:t>+</a:t>
            </a:r>
            <a:endParaRPr b="1" sz="3000">
              <a:solidFill>
                <a:srgbClr val="2D2D2D"/>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53" name="Shape 653"/>
        <p:cNvGrpSpPr/>
        <p:nvPr/>
      </p:nvGrpSpPr>
      <p:grpSpPr>
        <a:xfrm>
          <a:off x="0" y="0"/>
          <a:ext cx="0" cy="0"/>
          <a:chOff x="0" y="0"/>
          <a:chExt cx="0" cy="0"/>
        </a:xfrm>
      </p:grpSpPr>
      <p:sp>
        <p:nvSpPr>
          <p:cNvPr id="654" name="Google Shape;654;p44"/>
          <p:cNvSpPr txBox="1"/>
          <p:nvPr/>
        </p:nvSpPr>
        <p:spPr>
          <a:xfrm>
            <a:off x="-27150" y="-27150"/>
            <a:ext cx="9214800" cy="5211300"/>
          </a:xfrm>
          <a:prstGeom prst="rect">
            <a:avLst/>
          </a:prstGeom>
          <a:solidFill>
            <a:srgbClr val="000000">
              <a:alpha val="780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4"/>
          <p:cNvSpPr txBox="1"/>
          <p:nvPr/>
        </p:nvSpPr>
        <p:spPr>
          <a:xfrm>
            <a:off x="3103950" y="1397650"/>
            <a:ext cx="2936100" cy="3160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4"/>
          <p:cNvSpPr txBox="1"/>
          <p:nvPr/>
        </p:nvSpPr>
        <p:spPr>
          <a:xfrm>
            <a:off x="3794925" y="1945225"/>
            <a:ext cx="20199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A timeline less than 8 weeks</a:t>
            </a:r>
            <a:endParaRPr sz="900">
              <a:latin typeface="Montserrat"/>
              <a:ea typeface="Montserrat"/>
              <a:cs typeface="Montserrat"/>
              <a:sym typeface="Montserrat"/>
            </a:endParaRPr>
          </a:p>
        </p:txBody>
      </p:sp>
      <p:sp>
        <p:nvSpPr>
          <p:cNvPr id="657" name="Google Shape;657;p44"/>
          <p:cNvSpPr txBox="1"/>
          <p:nvPr/>
        </p:nvSpPr>
        <p:spPr>
          <a:xfrm>
            <a:off x="3794913" y="2379250"/>
            <a:ext cx="20199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Lots of advice from expert </a:t>
            </a:r>
            <a:endParaRPr sz="900">
              <a:latin typeface="Montserrat"/>
              <a:ea typeface="Montserrat"/>
              <a:cs typeface="Montserrat"/>
              <a:sym typeface="Montserrat"/>
            </a:endParaRPr>
          </a:p>
        </p:txBody>
      </p:sp>
      <p:sp>
        <p:nvSpPr>
          <p:cNvPr id="658" name="Google Shape;658;p44"/>
          <p:cNvSpPr txBox="1"/>
          <p:nvPr/>
        </p:nvSpPr>
        <p:spPr>
          <a:xfrm>
            <a:off x="3794913" y="2768825"/>
            <a:ext cx="20199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Photo Gallery </a:t>
            </a:r>
            <a:endParaRPr sz="900">
              <a:latin typeface="Montserrat"/>
              <a:ea typeface="Montserrat"/>
              <a:cs typeface="Montserrat"/>
              <a:sym typeface="Montserrat"/>
            </a:endParaRPr>
          </a:p>
        </p:txBody>
      </p:sp>
      <p:sp>
        <p:nvSpPr>
          <p:cNvPr id="659" name="Google Shape;659;p44"/>
          <p:cNvSpPr txBox="1"/>
          <p:nvPr/>
        </p:nvSpPr>
        <p:spPr>
          <a:xfrm>
            <a:off x="3794925" y="3176024"/>
            <a:ext cx="20199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Custom Design &amp; Programming</a:t>
            </a:r>
            <a:endParaRPr sz="900">
              <a:latin typeface="Montserrat"/>
              <a:ea typeface="Montserrat"/>
              <a:cs typeface="Montserrat"/>
              <a:sym typeface="Montserrat"/>
            </a:endParaRPr>
          </a:p>
        </p:txBody>
      </p:sp>
      <p:sp>
        <p:nvSpPr>
          <p:cNvPr id="660" name="Google Shape;660;p44"/>
          <p:cNvSpPr txBox="1"/>
          <p:nvPr/>
        </p:nvSpPr>
        <p:spPr>
          <a:xfrm>
            <a:off x="3794925" y="3664838"/>
            <a:ext cx="20199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Accessibility </a:t>
            </a:r>
            <a:endParaRPr sz="900">
              <a:latin typeface="Montserrat"/>
              <a:ea typeface="Montserrat"/>
              <a:cs typeface="Montserrat"/>
              <a:sym typeface="Montserrat"/>
            </a:endParaRPr>
          </a:p>
        </p:txBody>
      </p:sp>
      <p:sp>
        <p:nvSpPr>
          <p:cNvPr id="661" name="Google Shape;661;p44"/>
          <p:cNvSpPr txBox="1"/>
          <p:nvPr/>
        </p:nvSpPr>
        <p:spPr>
          <a:xfrm>
            <a:off x="10000" y="519327"/>
            <a:ext cx="91440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3F3F3"/>
                </a:solidFill>
                <a:latin typeface="Montserrat ExtraLight"/>
                <a:ea typeface="Montserrat ExtraLight"/>
                <a:cs typeface="Montserrat ExtraLight"/>
                <a:sym typeface="Montserrat ExtraLight"/>
              </a:rPr>
              <a:t>BASED ON YOUR WISHLIST</a:t>
            </a:r>
            <a:endParaRPr sz="3000">
              <a:solidFill>
                <a:srgbClr val="F3F3F3"/>
              </a:solidFill>
              <a:latin typeface="Montserrat ExtraLight"/>
              <a:ea typeface="Montserrat ExtraLight"/>
              <a:cs typeface="Montserrat ExtraLight"/>
              <a:sym typeface="Montserrat ExtraLight"/>
            </a:endParaRPr>
          </a:p>
        </p:txBody>
      </p:sp>
      <p:sp>
        <p:nvSpPr>
          <p:cNvPr id="662" name="Google Shape;662;p44"/>
          <p:cNvSpPr txBox="1"/>
          <p:nvPr/>
        </p:nvSpPr>
        <p:spPr>
          <a:xfrm>
            <a:off x="-10000" y="237844"/>
            <a:ext cx="9144000" cy="2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WHICH OPTION IS BEST FOR ME?</a:t>
            </a:r>
            <a:endParaRPr b="1" sz="1000">
              <a:solidFill>
                <a:srgbClr val="FFFFFF"/>
              </a:solidFill>
              <a:latin typeface="Montserrat"/>
              <a:ea typeface="Montserrat"/>
              <a:cs typeface="Montserrat"/>
              <a:sym typeface="Montserrat"/>
            </a:endParaRPr>
          </a:p>
        </p:txBody>
      </p:sp>
      <p:cxnSp>
        <p:nvCxnSpPr>
          <p:cNvPr id="663" name="Google Shape;663;p44"/>
          <p:cNvCxnSpPr/>
          <p:nvPr/>
        </p:nvCxnSpPr>
        <p:spPr>
          <a:xfrm>
            <a:off x="3534522" y="579820"/>
            <a:ext cx="2000700" cy="0"/>
          </a:xfrm>
          <a:prstGeom prst="straightConnector1">
            <a:avLst/>
          </a:prstGeom>
          <a:noFill/>
          <a:ln cap="flat" cmpd="sng" w="9525">
            <a:solidFill>
              <a:srgbClr val="FFFFFF"/>
            </a:solidFill>
            <a:prstDash val="solid"/>
            <a:round/>
            <a:headEnd len="med" w="med" type="none"/>
            <a:tailEnd len="med" w="med" type="none"/>
          </a:ln>
        </p:spPr>
      </p:cxnSp>
      <p:pic>
        <p:nvPicPr>
          <p:cNvPr id="664" name="Google Shape;664;p44"/>
          <p:cNvPicPr preferRelativeResize="0"/>
          <p:nvPr/>
        </p:nvPicPr>
        <p:blipFill>
          <a:blip r:embed="rId4">
            <a:alphaModFix/>
          </a:blip>
          <a:stretch>
            <a:fillRect/>
          </a:stretch>
        </p:blipFill>
        <p:spPr>
          <a:xfrm>
            <a:off x="3413400" y="2399249"/>
            <a:ext cx="269203" cy="269205"/>
          </a:xfrm>
          <a:prstGeom prst="rect">
            <a:avLst/>
          </a:prstGeom>
          <a:noFill/>
          <a:ln>
            <a:noFill/>
          </a:ln>
        </p:spPr>
      </p:pic>
      <p:pic>
        <p:nvPicPr>
          <p:cNvPr id="665" name="Google Shape;665;p44"/>
          <p:cNvPicPr preferRelativeResize="0"/>
          <p:nvPr/>
        </p:nvPicPr>
        <p:blipFill>
          <a:blip r:embed="rId4">
            <a:alphaModFix/>
          </a:blip>
          <a:stretch>
            <a:fillRect/>
          </a:stretch>
        </p:blipFill>
        <p:spPr>
          <a:xfrm>
            <a:off x="3418099" y="2797768"/>
            <a:ext cx="269203" cy="269205"/>
          </a:xfrm>
          <a:prstGeom prst="rect">
            <a:avLst/>
          </a:prstGeom>
          <a:noFill/>
          <a:ln>
            <a:noFill/>
          </a:ln>
        </p:spPr>
      </p:pic>
      <p:pic>
        <p:nvPicPr>
          <p:cNvPr id="666" name="Google Shape;666;p44"/>
          <p:cNvPicPr preferRelativeResize="0"/>
          <p:nvPr/>
        </p:nvPicPr>
        <p:blipFill>
          <a:blip r:embed="rId4">
            <a:alphaModFix/>
          </a:blip>
          <a:stretch>
            <a:fillRect/>
          </a:stretch>
        </p:blipFill>
        <p:spPr>
          <a:xfrm>
            <a:off x="3413400" y="3253498"/>
            <a:ext cx="269203" cy="269205"/>
          </a:xfrm>
          <a:prstGeom prst="rect">
            <a:avLst/>
          </a:prstGeom>
          <a:noFill/>
          <a:ln>
            <a:noFill/>
          </a:ln>
        </p:spPr>
      </p:pic>
      <p:pic>
        <p:nvPicPr>
          <p:cNvPr id="667" name="Google Shape;667;p44"/>
          <p:cNvPicPr preferRelativeResize="0"/>
          <p:nvPr/>
        </p:nvPicPr>
        <p:blipFill>
          <a:blip r:embed="rId4">
            <a:alphaModFix/>
          </a:blip>
          <a:stretch>
            <a:fillRect/>
          </a:stretch>
        </p:blipFill>
        <p:spPr>
          <a:xfrm>
            <a:off x="3418099" y="3702669"/>
            <a:ext cx="269203" cy="269205"/>
          </a:xfrm>
          <a:prstGeom prst="rect">
            <a:avLst/>
          </a:prstGeom>
          <a:noFill/>
          <a:ln>
            <a:noFill/>
          </a:ln>
        </p:spPr>
      </p:pic>
      <p:pic>
        <p:nvPicPr>
          <p:cNvPr id="668" name="Google Shape;668;p44"/>
          <p:cNvPicPr preferRelativeResize="0"/>
          <p:nvPr/>
        </p:nvPicPr>
        <p:blipFill>
          <a:blip r:embed="rId4">
            <a:alphaModFix/>
          </a:blip>
          <a:stretch>
            <a:fillRect/>
          </a:stretch>
        </p:blipFill>
        <p:spPr>
          <a:xfrm>
            <a:off x="9443150" y="999124"/>
            <a:ext cx="269203" cy="269205"/>
          </a:xfrm>
          <a:prstGeom prst="rect">
            <a:avLst/>
          </a:prstGeom>
          <a:noFill/>
          <a:ln>
            <a:noFill/>
          </a:ln>
        </p:spPr>
      </p:pic>
      <p:pic>
        <p:nvPicPr>
          <p:cNvPr id="669" name="Google Shape;669;p44"/>
          <p:cNvPicPr preferRelativeResize="0"/>
          <p:nvPr/>
        </p:nvPicPr>
        <p:blipFill>
          <a:blip r:embed="rId4">
            <a:alphaModFix/>
          </a:blip>
          <a:stretch>
            <a:fillRect/>
          </a:stretch>
        </p:blipFill>
        <p:spPr>
          <a:xfrm>
            <a:off x="9447849" y="1397643"/>
            <a:ext cx="269203" cy="269205"/>
          </a:xfrm>
          <a:prstGeom prst="rect">
            <a:avLst/>
          </a:prstGeom>
          <a:noFill/>
          <a:ln>
            <a:noFill/>
          </a:ln>
        </p:spPr>
      </p:pic>
      <p:pic>
        <p:nvPicPr>
          <p:cNvPr id="670" name="Google Shape;670;p44"/>
          <p:cNvPicPr preferRelativeResize="0"/>
          <p:nvPr/>
        </p:nvPicPr>
        <p:blipFill>
          <a:blip r:embed="rId4">
            <a:alphaModFix/>
          </a:blip>
          <a:stretch>
            <a:fillRect/>
          </a:stretch>
        </p:blipFill>
        <p:spPr>
          <a:xfrm>
            <a:off x="9443150" y="1853373"/>
            <a:ext cx="269203" cy="269205"/>
          </a:xfrm>
          <a:prstGeom prst="rect">
            <a:avLst/>
          </a:prstGeom>
          <a:noFill/>
          <a:ln>
            <a:noFill/>
          </a:ln>
        </p:spPr>
      </p:pic>
      <p:pic>
        <p:nvPicPr>
          <p:cNvPr id="671" name="Google Shape;671;p44"/>
          <p:cNvPicPr preferRelativeResize="0"/>
          <p:nvPr/>
        </p:nvPicPr>
        <p:blipFill>
          <a:blip r:embed="rId4">
            <a:alphaModFix/>
          </a:blip>
          <a:stretch>
            <a:fillRect/>
          </a:stretch>
        </p:blipFill>
        <p:spPr>
          <a:xfrm>
            <a:off x="9447849" y="2302544"/>
            <a:ext cx="269203" cy="269205"/>
          </a:xfrm>
          <a:prstGeom prst="rect">
            <a:avLst/>
          </a:prstGeom>
          <a:noFill/>
          <a:ln>
            <a:noFill/>
          </a:ln>
        </p:spPr>
      </p:pic>
      <p:pic>
        <p:nvPicPr>
          <p:cNvPr id="672" name="Google Shape;672;p44"/>
          <p:cNvPicPr preferRelativeResize="0"/>
          <p:nvPr/>
        </p:nvPicPr>
        <p:blipFill>
          <a:blip r:embed="rId5">
            <a:alphaModFix/>
          </a:blip>
          <a:stretch>
            <a:fillRect/>
          </a:stretch>
        </p:blipFill>
        <p:spPr>
          <a:xfrm>
            <a:off x="9475356" y="3131041"/>
            <a:ext cx="204780" cy="204782"/>
          </a:xfrm>
          <a:prstGeom prst="rect">
            <a:avLst/>
          </a:prstGeom>
          <a:noFill/>
          <a:ln>
            <a:noFill/>
          </a:ln>
        </p:spPr>
      </p:pic>
      <p:pic>
        <p:nvPicPr>
          <p:cNvPr id="673" name="Google Shape;673;p44"/>
          <p:cNvPicPr preferRelativeResize="0"/>
          <p:nvPr/>
        </p:nvPicPr>
        <p:blipFill>
          <a:blip r:embed="rId5">
            <a:alphaModFix/>
          </a:blip>
          <a:stretch>
            <a:fillRect/>
          </a:stretch>
        </p:blipFill>
        <p:spPr>
          <a:xfrm>
            <a:off x="9480056" y="3434041"/>
            <a:ext cx="204780" cy="204782"/>
          </a:xfrm>
          <a:prstGeom prst="rect">
            <a:avLst/>
          </a:prstGeom>
          <a:noFill/>
          <a:ln>
            <a:noFill/>
          </a:ln>
        </p:spPr>
      </p:pic>
      <p:pic>
        <p:nvPicPr>
          <p:cNvPr id="674" name="Google Shape;674;p44"/>
          <p:cNvPicPr preferRelativeResize="0"/>
          <p:nvPr/>
        </p:nvPicPr>
        <p:blipFill>
          <a:blip r:embed="rId5">
            <a:alphaModFix/>
          </a:blip>
          <a:stretch>
            <a:fillRect/>
          </a:stretch>
        </p:blipFill>
        <p:spPr>
          <a:xfrm>
            <a:off x="9477718" y="3781466"/>
            <a:ext cx="204780" cy="204782"/>
          </a:xfrm>
          <a:prstGeom prst="rect">
            <a:avLst/>
          </a:prstGeom>
          <a:noFill/>
          <a:ln>
            <a:noFill/>
          </a:ln>
        </p:spPr>
      </p:pic>
      <p:pic>
        <p:nvPicPr>
          <p:cNvPr id="675" name="Google Shape;675;p44"/>
          <p:cNvPicPr preferRelativeResize="0"/>
          <p:nvPr/>
        </p:nvPicPr>
        <p:blipFill>
          <a:blip r:embed="rId5">
            <a:alphaModFix/>
          </a:blip>
          <a:stretch>
            <a:fillRect/>
          </a:stretch>
        </p:blipFill>
        <p:spPr>
          <a:xfrm>
            <a:off x="9482418" y="4084466"/>
            <a:ext cx="204780" cy="204782"/>
          </a:xfrm>
          <a:prstGeom prst="rect">
            <a:avLst/>
          </a:prstGeom>
          <a:noFill/>
          <a:ln>
            <a:noFill/>
          </a:ln>
        </p:spPr>
      </p:pic>
      <p:pic>
        <p:nvPicPr>
          <p:cNvPr id="676" name="Google Shape;676;p44"/>
          <p:cNvPicPr preferRelativeResize="0"/>
          <p:nvPr/>
        </p:nvPicPr>
        <p:blipFill>
          <a:blip r:embed="rId4">
            <a:alphaModFix/>
          </a:blip>
          <a:stretch>
            <a:fillRect/>
          </a:stretch>
        </p:blipFill>
        <p:spPr>
          <a:xfrm>
            <a:off x="3418100" y="2000724"/>
            <a:ext cx="269203" cy="2692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80" name="Shape 680"/>
        <p:cNvGrpSpPr/>
        <p:nvPr/>
      </p:nvGrpSpPr>
      <p:grpSpPr>
        <a:xfrm>
          <a:off x="0" y="0"/>
          <a:ext cx="0" cy="0"/>
          <a:chOff x="0" y="0"/>
          <a:chExt cx="0" cy="0"/>
        </a:xfrm>
      </p:grpSpPr>
      <p:sp>
        <p:nvSpPr>
          <p:cNvPr id="681" name="Google Shape;681;p45"/>
          <p:cNvSpPr txBox="1"/>
          <p:nvPr/>
        </p:nvSpPr>
        <p:spPr>
          <a:xfrm>
            <a:off x="14375" y="263624"/>
            <a:ext cx="91440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Montserrat ExtraLight"/>
                <a:ea typeface="Montserrat ExtraLight"/>
                <a:cs typeface="Montserrat ExtraLight"/>
                <a:sym typeface="Montserrat ExtraLight"/>
              </a:rPr>
              <a:t>Website Outline - Option A</a:t>
            </a:r>
            <a:endParaRPr sz="3000">
              <a:latin typeface="Montserrat ExtraLight"/>
              <a:ea typeface="Montserrat ExtraLight"/>
              <a:cs typeface="Montserrat ExtraLight"/>
              <a:sym typeface="Montserrat ExtraLight"/>
            </a:endParaRPr>
          </a:p>
        </p:txBody>
      </p:sp>
      <p:graphicFrame>
        <p:nvGraphicFramePr>
          <p:cNvPr id="682" name="Google Shape;682;p45"/>
          <p:cNvGraphicFramePr/>
          <p:nvPr/>
        </p:nvGraphicFramePr>
        <p:xfrm>
          <a:off x="479000" y="3266663"/>
          <a:ext cx="3000000" cy="3000000"/>
        </p:xfrm>
        <a:graphic>
          <a:graphicData uri="http://schemas.openxmlformats.org/drawingml/2006/table">
            <a:tbl>
              <a:tblPr>
                <a:noFill/>
                <a:tableStyleId>{5DC87425-578B-482A-8027-CB6894C27756}</a:tableStyleId>
              </a:tblPr>
              <a:tblGrid>
                <a:gridCol w="3839450"/>
                <a:gridCol w="4507850"/>
              </a:tblGrid>
              <a:tr h="332725">
                <a:tc gridSpan="2">
                  <a:txBody>
                    <a:bodyPr>
                      <a:noAutofit/>
                    </a:bodyPr>
                    <a:lstStyle/>
                    <a:p>
                      <a:pPr indent="0" lvl="0" marL="0" rtl="0" algn="ctr">
                        <a:spcBef>
                          <a:spcPts val="0"/>
                        </a:spcBef>
                        <a:spcAft>
                          <a:spcPts val="0"/>
                        </a:spcAft>
                        <a:buNone/>
                      </a:pPr>
                      <a:r>
                        <a:rPr b="1" lang="en" sz="1200">
                          <a:latin typeface="Montserrat"/>
                          <a:ea typeface="Montserrat"/>
                          <a:cs typeface="Montserrat"/>
                          <a:sym typeface="Montserrat"/>
                        </a:rPr>
                        <a:t>KEY FACTORS</a:t>
                      </a:r>
                      <a:endParaRPr b="1" sz="1200">
                        <a:latin typeface="Montserrat"/>
                        <a:ea typeface="Montserrat"/>
                        <a:cs typeface="Montserrat"/>
                        <a:sym typeface="Montserrat"/>
                      </a:endParaRPr>
                    </a:p>
                  </a:txBody>
                  <a:tcPr marT="68575" marB="68575" marR="91425" marL="91425"/>
                </a:tc>
                <a:tc hMerge="1"/>
              </a:tr>
              <a:tr h="217725">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Number of Pages</a:t>
                      </a:r>
                      <a:endParaRPr sz="900">
                        <a:latin typeface="Montserrat Medium"/>
                        <a:ea typeface="Montserrat Medium"/>
                        <a:cs typeface="Montserrat Medium"/>
                        <a:sym typeface="Montserrat Medium"/>
                      </a:endParaRPr>
                    </a:p>
                  </a:txBody>
                  <a:tcPr marT="68575" marB="68575" marR="91425" marL="91425"/>
                </a:tc>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7</a:t>
                      </a:r>
                      <a:endParaRPr sz="900">
                        <a:latin typeface="Montserrat Medium"/>
                        <a:ea typeface="Montserrat Medium"/>
                        <a:cs typeface="Montserrat Medium"/>
                        <a:sym typeface="Montserrat Medium"/>
                      </a:endParaRPr>
                    </a:p>
                  </a:txBody>
                  <a:tcPr marT="68575" marB="68575" marR="91425" marL="91425"/>
                </a:tc>
              </a:tr>
              <a:tr h="217725">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Number of Page Templates</a:t>
                      </a:r>
                      <a:endParaRPr sz="900">
                        <a:latin typeface="Montserrat Medium"/>
                        <a:ea typeface="Montserrat Medium"/>
                        <a:cs typeface="Montserrat Medium"/>
                        <a:sym typeface="Montserrat Medium"/>
                      </a:endParaRPr>
                    </a:p>
                  </a:txBody>
                  <a:tcPr marT="68575" marB="68575" marR="91425" marL="91425"/>
                </a:tc>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5</a:t>
                      </a:r>
                      <a:endParaRPr sz="900">
                        <a:latin typeface="Montserrat Medium"/>
                        <a:ea typeface="Montserrat Medium"/>
                        <a:cs typeface="Montserrat Medium"/>
                        <a:sym typeface="Montserrat Medium"/>
                      </a:endParaRPr>
                    </a:p>
                  </a:txBody>
                  <a:tcPr marT="68575" marB="68575" marR="91425" marL="91425"/>
                </a:tc>
              </a:tr>
              <a:tr h="217725">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CPTs</a:t>
                      </a:r>
                      <a:endParaRPr sz="900">
                        <a:latin typeface="Montserrat Medium"/>
                        <a:ea typeface="Montserrat Medium"/>
                        <a:cs typeface="Montserrat Medium"/>
                        <a:sym typeface="Montserrat Medium"/>
                      </a:endParaRPr>
                    </a:p>
                  </a:txBody>
                  <a:tcPr marT="68575" marB="68575" marR="91425" marL="91425"/>
                </a:tc>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Team Members (Standard) </a:t>
                      </a:r>
                      <a:endParaRPr sz="900">
                        <a:latin typeface="Montserrat Medium"/>
                        <a:ea typeface="Montserrat Medium"/>
                        <a:cs typeface="Montserrat Medium"/>
                        <a:sym typeface="Montserrat Medium"/>
                      </a:endParaRPr>
                    </a:p>
                  </a:txBody>
                  <a:tcPr marT="68575" marB="68575" marR="91425" marL="91425"/>
                </a:tc>
              </a:tr>
              <a:tr h="288475">
                <a:tc>
                  <a:txBody>
                    <a:bodyPr>
                      <a:noAutofit/>
                    </a:bodyPr>
                    <a:lstStyle/>
                    <a:p>
                      <a:pPr indent="0" lvl="0" marL="0" rtl="0" algn="ctr">
                        <a:spcBef>
                          <a:spcPts val="0"/>
                        </a:spcBef>
                        <a:spcAft>
                          <a:spcPts val="0"/>
                        </a:spcAft>
                        <a:buNone/>
                      </a:pPr>
                      <a:r>
                        <a:rPr lang="en" sz="900">
                          <a:latin typeface="Montserrat Medium"/>
                          <a:ea typeface="Montserrat Medium"/>
                          <a:cs typeface="Montserrat Medium"/>
                          <a:sym typeface="Montserrat Medium"/>
                        </a:rPr>
                        <a:t>Site Content</a:t>
                      </a:r>
                      <a:endParaRPr sz="900">
                        <a:latin typeface="Montserrat Medium"/>
                        <a:ea typeface="Montserrat Medium"/>
                        <a:cs typeface="Montserrat Medium"/>
                        <a:sym typeface="Montserrat Medium"/>
                      </a:endParaRPr>
                    </a:p>
                  </a:txBody>
                  <a:tcPr marT="68575" marB="68575" marR="91425" marL="91425"/>
                </a:tc>
                <a:tc>
                  <a:txBody>
                    <a:bodyPr>
                      <a:noAutofit/>
                    </a:bodyPr>
                    <a:lstStyle/>
                    <a:p>
                      <a:pPr indent="0" lvl="0" marL="0" rtl="0" algn="l">
                        <a:spcBef>
                          <a:spcPts val="0"/>
                        </a:spcBef>
                        <a:spcAft>
                          <a:spcPts val="0"/>
                        </a:spcAft>
                        <a:buNone/>
                      </a:pPr>
                      <a:r>
                        <a:rPr lang="en" sz="900">
                          <a:latin typeface="Montserrat Medium"/>
                          <a:ea typeface="Montserrat Medium"/>
                          <a:cs typeface="Montserrat Medium"/>
                          <a:sym typeface="Montserrat Medium"/>
                        </a:rPr>
                        <a:t>                       Provided by Client (Copywriting Services Available)</a:t>
                      </a:r>
                      <a:endParaRPr sz="900">
                        <a:latin typeface="Montserrat Medium"/>
                        <a:ea typeface="Montserrat Medium"/>
                        <a:cs typeface="Montserrat Medium"/>
                        <a:sym typeface="Montserrat Medium"/>
                      </a:endParaRPr>
                    </a:p>
                  </a:txBody>
                  <a:tcPr marT="68575" marB="68575" marR="91425" marL="91425"/>
                </a:tc>
              </a:tr>
            </a:tbl>
          </a:graphicData>
        </a:graphic>
      </p:graphicFrame>
      <p:pic>
        <p:nvPicPr>
          <p:cNvPr id="683" name="Google Shape;683;p45"/>
          <p:cNvPicPr preferRelativeResize="0"/>
          <p:nvPr/>
        </p:nvPicPr>
        <p:blipFill>
          <a:blip r:embed="rId3">
            <a:alphaModFix/>
          </a:blip>
          <a:stretch>
            <a:fillRect/>
          </a:stretch>
        </p:blipFill>
        <p:spPr>
          <a:xfrm>
            <a:off x="2405750" y="1092824"/>
            <a:ext cx="4183408" cy="17384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b="0" l="0" r="0" t="19133"/>
          <a:stretch/>
        </p:blipFill>
        <p:spPr>
          <a:xfrm>
            <a:off x="-108600" y="0"/>
            <a:ext cx="4306801" cy="5143498"/>
          </a:xfrm>
          <a:prstGeom prst="rect">
            <a:avLst/>
          </a:prstGeom>
          <a:noFill/>
          <a:ln>
            <a:noFill/>
          </a:ln>
        </p:spPr>
      </p:pic>
      <p:pic>
        <p:nvPicPr>
          <p:cNvPr id="105" name="Google Shape;105;p19"/>
          <p:cNvPicPr preferRelativeResize="0"/>
          <p:nvPr/>
        </p:nvPicPr>
        <p:blipFill rotWithShape="1">
          <a:blip r:embed="rId4">
            <a:alphaModFix/>
          </a:blip>
          <a:srcRect b="0" l="37224" r="15494" t="635"/>
          <a:stretch/>
        </p:blipFill>
        <p:spPr>
          <a:xfrm>
            <a:off x="6703842" y="-136874"/>
            <a:ext cx="2440131" cy="3418207"/>
          </a:xfrm>
          <a:prstGeom prst="rect">
            <a:avLst/>
          </a:prstGeom>
          <a:noFill/>
          <a:ln>
            <a:noFill/>
          </a:ln>
        </p:spPr>
      </p:pic>
      <p:pic>
        <p:nvPicPr>
          <p:cNvPr descr="2610069-527748_10152737764090198_485307822_n.jpg" id="106" name="Google Shape;106;p19"/>
          <p:cNvPicPr preferRelativeResize="0"/>
          <p:nvPr/>
        </p:nvPicPr>
        <p:blipFill rotWithShape="1">
          <a:blip r:embed="rId5">
            <a:alphaModFix/>
          </a:blip>
          <a:srcRect b="13007" l="10746" r="16983" t="13000"/>
          <a:stretch/>
        </p:blipFill>
        <p:spPr>
          <a:xfrm>
            <a:off x="6703868" y="3313105"/>
            <a:ext cx="2440133" cy="1873762"/>
          </a:xfrm>
          <a:prstGeom prst="rect">
            <a:avLst/>
          </a:prstGeom>
          <a:noFill/>
          <a:ln>
            <a:noFill/>
          </a:ln>
        </p:spPr>
      </p:pic>
      <p:sp>
        <p:nvSpPr>
          <p:cNvPr id="107" name="Google Shape;107;p19"/>
          <p:cNvSpPr txBox="1"/>
          <p:nvPr/>
        </p:nvSpPr>
        <p:spPr>
          <a:xfrm>
            <a:off x="945962" y="834437"/>
            <a:ext cx="2352600" cy="2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WHO IS ANCHOR WAVE?</a:t>
            </a:r>
            <a:endParaRPr b="1" sz="1000">
              <a:solidFill>
                <a:srgbClr val="FFFFFF"/>
              </a:solidFill>
              <a:latin typeface="Montserrat"/>
              <a:ea typeface="Montserrat"/>
              <a:cs typeface="Montserrat"/>
              <a:sym typeface="Montserrat"/>
            </a:endParaRPr>
          </a:p>
        </p:txBody>
      </p:sp>
      <p:sp>
        <p:nvSpPr>
          <p:cNvPr id="108" name="Google Shape;108;p19"/>
          <p:cNvSpPr txBox="1"/>
          <p:nvPr/>
        </p:nvSpPr>
        <p:spPr>
          <a:xfrm>
            <a:off x="-395350" y="1194057"/>
            <a:ext cx="5035200" cy="108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Light"/>
                <a:ea typeface="Montserrat Light"/>
                <a:cs typeface="Montserrat Light"/>
                <a:sym typeface="Montserrat Light"/>
              </a:rPr>
              <a:t>COMMUNITY </a:t>
            </a:r>
            <a:endParaRPr sz="3000">
              <a:solidFill>
                <a:srgbClr val="FFFFFF"/>
              </a:solidFill>
              <a:latin typeface="Montserrat Light"/>
              <a:ea typeface="Montserrat Light"/>
              <a:cs typeface="Montserrat Light"/>
              <a:sym typeface="Montserrat Light"/>
            </a:endParaRPr>
          </a:p>
          <a:p>
            <a:pPr indent="0" lvl="0" marL="0" rtl="0" algn="ctr">
              <a:spcBef>
                <a:spcPts val="0"/>
              </a:spcBef>
              <a:spcAft>
                <a:spcPts val="0"/>
              </a:spcAft>
              <a:buNone/>
            </a:pPr>
            <a:r>
              <a:rPr lang="en" sz="3000">
                <a:solidFill>
                  <a:srgbClr val="FFFFFF"/>
                </a:solidFill>
                <a:latin typeface="Montserrat Light"/>
                <a:ea typeface="Montserrat Light"/>
                <a:cs typeface="Montserrat Light"/>
                <a:sym typeface="Montserrat Light"/>
              </a:rPr>
              <a:t>&amp;</a:t>
            </a:r>
            <a:r>
              <a:rPr lang="en" sz="3000">
                <a:solidFill>
                  <a:srgbClr val="FFFFFF"/>
                </a:solidFill>
                <a:latin typeface="Montserrat Light"/>
                <a:ea typeface="Montserrat Light"/>
                <a:cs typeface="Montserrat Light"/>
                <a:sym typeface="Montserrat Light"/>
              </a:rPr>
              <a:t> GIVING</a:t>
            </a:r>
            <a:endParaRPr sz="3000">
              <a:solidFill>
                <a:srgbClr val="FFFFFF"/>
              </a:solidFill>
              <a:latin typeface="Montserrat Light"/>
              <a:ea typeface="Montserrat Light"/>
              <a:cs typeface="Montserrat Light"/>
              <a:sym typeface="Montserrat Light"/>
            </a:endParaRPr>
          </a:p>
        </p:txBody>
      </p:sp>
      <p:pic>
        <p:nvPicPr>
          <p:cNvPr descr="2615960-bbb-logo-lg.png" id="109" name="Google Shape;109;p19"/>
          <p:cNvPicPr preferRelativeResize="0"/>
          <p:nvPr/>
        </p:nvPicPr>
        <p:blipFill>
          <a:blip r:embed="rId6">
            <a:alphaModFix amt="70000"/>
          </a:blip>
          <a:stretch>
            <a:fillRect/>
          </a:stretch>
        </p:blipFill>
        <p:spPr>
          <a:xfrm>
            <a:off x="2466790" y="3752222"/>
            <a:ext cx="654018" cy="871983"/>
          </a:xfrm>
          <a:prstGeom prst="rect">
            <a:avLst/>
          </a:prstGeom>
          <a:noFill/>
          <a:ln>
            <a:noFill/>
          </a:ln>
        </p:spPr>
      </p:pic>
      <p:pic>
        <p:nvPicPr>
          <p:cNvPr id="110" name="Google Shape;110;p19"/>
          <p:cNvPicPr preferRelativeResize="0"/>
          <p:nvPr/>
        </p:nvPicPr>
        <p:blipFill>
          <a:blip r:embed="rId7">
            <a:alphaModFix amt="70000"/>
          </a:blip>
          <a:stretch>
            <a:fillRect/>
          </a:stretch>
        </p:blipFill>
        <p:spPr>
          <a:xfrm>
            <a:off x="886553" y="2869512"/>
            <a:ext cx="769152" cy="721751"/>
          </a:xfrm>
          <a:prstGeom prst="rect">
            <a:avLst/>
          </a:prstGeom>
          <a:noFill/>
          <a:ln>
            <a:noFill/>
          </a:ln>
        </p:spPr>
      </p:pic>
      <p:pic>
        <p:nvPicPr>
          <p:cNvPr id="111" name="Google Shape;111;p19"/>
          <p:cNvPicPr preferRelativeResize="0"/>
          <p:nvPr/>
        </p:nvPicPr>
        <p:blipFill>
          <a:blip r:embed="rId8">
            <a:alphaModFix amt="70000"/>
          </a:blip>
          <a:stretch>
            <a:fillRect/>
          </a:stretch>
        </p:blipFill>
        <p:spPr>
          <a:xfrm>
            <a:off x="800458" y="3640165"/>
            <a:ext cx="1067925" cy="1228980"/>
          </a:xfrm>
          <a:prstGeom prst="rect">
            <a:avLst/>
          </a:prstGeom>
          <a:noFill/>
          <a:ln>
            <a:noFill/>
          </a:ln>
        </p:spPr>
      </p:pic>
      <p:pic>
        <p:nvPicPr>
          <p:cNvPr id="112" name="Google Shape;112;p19"/>
          <p:cNvPicPr preferRelativeResize="0"/>
          <p:nvPr/>
        </p:nvPicPr>
        <p:blipFill>
          <a:blip r:embed="rId9">
            <a:alphaModFix amt="70000"/>
          </a:blip>
          <a:stretch>
            <a:fillRect/>
          </a:stretch>
        </p:blipFill>
        <p:spPr>
          <a:xfrm>
            <a:off x="2212058" y="2647999"/>
            <a:ext cx="1067925" cy="1228967"/>
          </a:xfrm>
          <a:prstGeom prst="rect">
            <a:avLst/>
          </a:prstGeom>
          <a:noFill/>
          <a:ln>
            <a:noFill/>
          </a:ln>
        </p:spPr>
      </p:pic>
      <p:pic>
        <p:nvPicPr>
          <p:cNvPr descr="Image may contain: 6 people, including Lilly Darling, people smiling" id="113" name="Google Shape;113;p19"/>
          <p:cNvPicPr preferRelativeResize="0"/>
          <p:nvPr/>
        </p:nvPicPr>
        <p:blipFill rotWithShape="1">
          <a:blip r:embed="rId10">
            <a:alphaModFix/>
          </a:blip>
          <a:srcRect b="6751" l="27009" r="7814" t="0"/>
          <a:stretch/>
        </p:blipFill>
        <p:spPr>
          <a:xfrm>
            <a:off x="4226875" y="-160199"/>
            <a:ext cx="2440157" cy="2618515"/>
          </a:xfrm>
          <a:prstGeom prst="rect">
            <a:avLst/>
          </a:prstGeom>
          <a:noFill/>
          <a:ln>
            <a:noFill/>
          </a:ln>
        </p:spPr>
      </p:pic>
      <p:pic>
        <p:nvPicPr>
          <p:cNvPr descr="Image may contain: 5 people, people smiling, people sitting and indoor" id="114" name="Google Shape;114;p19"/>
          <p:cNvPicPr preferRelativeResize="0"/>
          <p:nvPr/>
        </p:nvPicPr>
        <p:blipFill rotWithShape="1">
          <a:blip r:embed="rId11">
            <a:alphaModFix/>
          </a:blip>
          <a:srcRect b="-789" l="27421" r="12217" t="789"/>
          <a:stretch/>
        </p:blipFill>
        <p:spPr>
          <a:xfrm>
            <a:off x="4226880" y="2491625"/>
            <a:ext cx="2440157" cy="2695232"/>
          </a:xfrm>
          <a:prstGeom prst="rect">
            <a:avLst/>
          </a:prstGeom>
          <a:noFill/>
          <a:ln>
            <a:noFill/>
          </a:ln>
        </p:spPr>
      </p:pic>
      <p:sp>
        <p:nvSpPr>
          <p:cNvPr id="115" name="Google Shape;115;p19"/>
          <p:cNvSpPr txBox="1"/>
          <p:nvPr/>
        </p:nvSpPr>
        <p:spPr>
          <a:xfrm>
            <a:off x="6708781" y="2999726"/>
            <a:ext cx="1174800" cy="1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Montserrat"/>
                <a:ea typeface="Montserrat"/>
                <a:cs typeface="Montserrat"/>
                <a:sym typeface="Montserrat"/>
              </a:rPr>
              <a:t>SPONSORS</a:t>
            </a:r>
            <a:endParaRPr b="1" sz="800">
              <a:solidFill>
                <a:srgbClr val="FFFFFF"/>
              </a:solidFill>
              <a:latin typeface="Montserrat"/>
              <a:ea typeface="Montserrat"/>
              <a:cs typeface="Montserrat"/>
              <a:sym typeface="Montserrat"/>
            </a:endParaRPr>
          </a:p>
        </p:txBody>
      </p:sp>
      <p:sp>
        <p:nvSpPr>
          <p:cNvPr id="116" name="Google Shape;116;p19"/>
          <p:cNvSpPr txBox="1"/>
          <p:nvPr/>
        </p:nvSpPr>
        <p:spPr>
          <a:xfrm>
            <a:off x="4567844" y="2462754"/>
            <a:ext cx="2088300" cy="192000"/>
          </a:xfrm>
          <a:prstGeom prst="rect">
            <a:avLst/>
          </a:prstGeom>
          <a:noFill/>
          <a:ln>
            <a:noFill/>
          </a:ln>
          <a:effectLst>
            <a:outerShdw blurRad="128588"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sz="900">
                <a:solidFill>
                  <a:srgbClr val="FFFFFF"/>
                </a:solidFill>
                <a:latin typeface="Montserrat"/>
                <a:ea typeface="Montserrat"/>
                <a:cs typeface="Montserrat"/>
                <a:sym typeface="Montserrat"/>
              </a:rPr>
              <a:t>PROJECT SUPPORTERS</a:t>
            </a:r>
            <a:endParaRPr b="1" sz="900">
              <a:solidFill>
                <a:srgbClr val="FFFFFF"/>
              </a:solidFill>
              <a:latin typeface="Montserrat"/>
              <a:ea typeface="Montserrat"/>
              <a:cs typeface="Montserrat"/>
              <a:sym typeface="Montserrat"/>
            </a:endParaRPr>
          </a:p>
        </p:txBody>
      </p:sp>
      <p:sp>
        <p:nvSpPr>
          <p:cNvPr id="117" name="Google Shape;117;p19"/>
          <p:cNvSpPr txBox="1"/>
          <p:nvPr/>
        </p:nvSpPr>
        <p:spPr>
          <a:xfrm>
            <a:off x="4563514" y="2195619"/>
            <a:ext cx="2088300" cy="19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800">
                <a:solidFill>
                  <a:srgbClr val="FFFFFF"/>
                </a:solidFill>
                <a:latin typeface="Montserrat"/>
                <a:ea typeface="Montserrat"/>
                <a:cs typeface="Montserrat"/>
                <a:sym typeface="Montserrat"/>
              </a:rPr>
              <a:t>VOLUNTEERS</a:t>
            </a:r>
            <a:endParaRPr b="1" sz="800">
              <a:solidFill>
                <a:srgbClr val="FFFFFF"/>
              </a:solidFill>
              <a:latin typeface="Montserrat"/>
              <a:ea typeface="Montserrat"/>
              <a:cs typeface="Montserrat"/>
              <a:sym typeface="Montserrat"/>
            </a:endParaRPr>
          </a:p>
        </p:txBody>
      </p:sp>
      <p:sp>
        <p:nvSpPr>
          <p:cNvPr id="118" name="Google Shape;118;p19"/>
          <p:cNvSpPr txBox="1"/>
          <p:nvPr/>
        </p:nvSpPr>
        <p:spPr>
          <a:xfrm>
            <a:off x="6721304" y="3321325"/>
            <a:ext cx="1174800" cy="1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rgbClr val="FFFFFF"/>
                </a:solidFill>
                <a:latin typeface="Montserrat"/>
                <a:ea typeface="Montserrat"/>
                <a:cs typeface="Montserrat"/>
                <a:sym typeface="Montserrat"/>
              </a:rPr>
              <a:t>MEMBERS</a:t>
            </a:r>
            <a:endParaRPr b="1" sz="900">
              <a:solidFill>
                <a:srgbClr val="FFFFFF"/>
              </a:solidFill>
              <a:latin typeface="Montserrat"/>
              <a:ea typeface="Montserrat"/>
              <a:cs typeface="Montserrat"/>
              <a:sym typeface="Montserrat"/>
            </a:endParaRPr>
          </a:p>
        </p:txBody>
      </p:sp>
      <p:sp>
        <p:nvSpPr>
          <p:cNvPr id="119" name="Google Shape;119;p19"/>
          <p:cNvSpPr/>
          <p:nvPr/>
        </p:nvSpPr>
        <p:spPr>
          <a:xfrm>
            <a:off x="1507848" y="1190192"/>
            <a:ext cx="1228800" cy="7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87" name="Shape 687"/>
        <p:cNvGrpSpPr/>
        <p:nvPr/>
      </p:nvGrpSpPr>
      <p:grpSpPr>
        <a:xfrm>
          <a:off x="0" y="0"/>
          <a:ext cx="0" cy="0"/>
          <a:chOff x="0" y="0"/>
          <a:chExt cx="0" cy="0"/>
        </a:xfrm>
      </p:grpSpPr>
      <p:sp>
        <p:nvSpPr>
          <p:cNvPr id="688" name="Google Shape;688;p46"/>
          <p:cNvSpPr txBox="1"/>
          <p:nvPr>
            <p:ph idx="4294967295" type="title"/>
          </p:nvPr>
        </p:nvSpPr>
        <p:spPr>
          <a:xfrm>
            <a:off x="311700" y="222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Montserrat ExtraLight"/>
                <a:ea typeface="Montserrat ExtraLight"/>
                <a:cs typeface="Montserrat ExtraLight"/>
                <a:sym typeface="Montserrat ExtraLight"/>
              </a:rPr>
              <a:t>Summary of Investment</a:t>
            </a:r>
            <a:endParaRPr>
              <a:solidFill>
                <a:srgbClr val="000000"/>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400">
                <a:solidFill>
                  <a:srgbClr val="000000"/>
                </a:solidFill>
                <a:latin typeface="Montserrat ExtraLight"/>
                <a:ea typeface="Montserrat ExtraLight"/>
                <a:cs typeface="Montserrat ExtraLight"/>
                <a:sym typeface="Montserrat ExtraLight"/>
              </a:rPr>
              <a:t>Exhibit A - Option 1 Premier Site</a:t>
            </a:r>
            <a:endParaRPr sz="1400">
              <a:solidFill>
                <a:srgbClr val="000000"/>
              </a:solidFill>
              <a:latin typeface="Montserrat ExtraLight"/>
              <a:ea typeface="Montserrat ExtraLight"/>
              <a:cs typeface="Montserrat ExtraLight"/>
              <a:sym typeface="Montserrat ExtraLight"/>
            </a:endParaRPr>
          </a:p>
        </p:txBody>
      </p:sp>
      <p:graphicFrame>
        <p:nvGraphicFramePr>
          <p:cNvPr id="689" name="Google Shape;689;p46"/>
          <p:cNvGraphicFramePr/>
          <p:nvPr/>
        </p:nvGraphicFramePr>
        <p:xfrm>
          <a:off x="585763" y="1142438"/>
          <a:ext cx="3000000" cy="3000000"/>
        </p:xfrm>
        <a:graphic>
          <a:graphicData uri="http://schemas.openxmlformats.org/drawingml/2006/table">
            <a:tbl>
              <a:tblPr>
                <a:noFill/>
                <a:tableStyleId>{5DC87425-578B-482A-8027-CB6894C27756}</a:tableStyleId>
              </a:tblPr>
              <a:tblGrid>
                <a:gridCol w="2218500"/>
                <a:gridCol w="992000"/>
                <a:gridCol w="4608075"/>
              </a:tblGrid>
              <a:tr h="279925">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DESCRIPTION</a:t>
                      </a:r>
                      <a:endParaRPr b="1" sz="900">
                        <a:solidFill>
                          <a:srgbClr val="FFFFFF"/>
                        </a:solidFill>
                        <a:latin typeface="Montserrat"/>
                        <a:ea typeface="Montserrat"/>
                        <a:cs typeface="Montserrat"/>
                        <a:sym typeface="Montserrat"/>
                      </a:endParaRPr>
                    </a:p>
                  </a:txBody>
                  <a:tcPr marT="68575" marB="68575" marR="91425" marL="91425">
                    <a:solidFill>
                      <a:srgbClr val="000000"/>
                    </a:solidFill>
                  </a:tcPr>
                </a:tc>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PREMIER</a:t>
                      </a:r>
                      <a:endParaRPr b="1" sz="900">
                        <a:solidFill>
                          <a:srgbClr val="FFFFFF"/>
                        </a:solidFill>
                        <a:latin typeface="Montserrat"/>
                        <a:ea typeface="Montserrat"/>
                        <a:cs typeface="Montserrat"/>
                        <a:sym typeface="Montserrat"/>
                      </a:endParaRPr>
                    </a:p>
                  </a:txBody>
                  <a:tcPr marT="68575" marB="68575" marR="91425" marL="91425">
                    <a:solidFill>
                      <a:srgbClr val="000000"/>
                    </a:solidFill>
                  </a:tcPr>
                </a:tc>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NOTES</a:t>
                      </a:r>
                      <a:endParaRPr b="1" sz="900">
                        <a:solidFill>
                          <a:srgbClr val="FFFFFF"/>
                        </a:solidFill>
                        <a:latin typeface="Montserrat"/>
                        <a:ea typeface="Montserrat"/>
                        <a:cs typeface="Montserrat"/>
                        <a:sym typeface="Montserrat"/>
                      </a:endParaRPr>
                    </a:p>
                  </a:txBody>
                  <a:tcPr marT="68575" marB="68575" marR="91425" marL="91425">
                    <a:solidFill>
                      <a:srgbClr val="000000"/>
                    </a:solidFill>
                  </a:tcPr>
                </a:tc>
              </a:tr>
              <a:tr h="279925">
                <a:tc>
                  <a:txBody>
                    <a:bodyPr>
                      <a:noAutofit/>
                    </a:bodyPr>
                    <a:lstStyle/>
                    <a:p>
                      <a:pPr indent="0" lvl="0" marL="0" rtl="0" algn="l">
                        <a:spcBef>
                          <a:spcPts val="0"/>
                        </a:spcBef>
                        <a:spcAft>
                          <a:spcPts val="0"/>
                        </a:spcAft>
                        <a:buNone/>
                      </a:pPr>
                      <a:r>
                        <a:rPr lang="en" sz="900">
                          <a:latin typeface="Open Sans"/>
                          <a:ea typeface="Open Sans"/>
                          <a:cs typeface="Open Sans"/>
                          <a:sym typeface="Open Sans"/>
                        </a:rPr>
                        <a:t>Homepage Design Concepts </a:t>
                      </a:r>
                      <a:endParaRPr sz="900">
                        <a:latin typeface="Open Sans"/>
                        <a:ea typeface="Open Sans"/>
                        <a:cs typeface="Open Sans"/>
                        <a:sym typeface="Open Sans"/>
                      </a:endParaRPr>
                    </a:p>
                  </a:txBody>
                  <a:tcPr marT="68575" marB="68575" marR="91425" marL="91425"/>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$2,650</a:t>
                      </a:r>
                      <a:endParaRPr b="1" sz="900">
                        <a:latin typeface="Open Sans"/>
                        <a:ea typeface="Open Sans"/>
                        <a:cs typeface="Open Sans"/>
                        <a:sym typeface="Open Sans"/>
                      </a:endParaRPr>
                    </a:p>
                  </a:txBody>
                  <a:tcPr marT="68575" marB="68575" marR="91425" marL="91425"/>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2 Custom Design Concepts resulting from Web Research, Consumer Profiles and Design Consultation from your PC</a:t>
                      </a:r>
                      <a:endParaRPr sz="800">
                        <a:latin typeface="Montserrat"/>
                        <a:ea typeface="Montserrat"/>
                        <a:cs typeface="Montserrat"/>
                        <a:sym typeface="Montserrat"/>
                      </a:endParaRPr>
                    </a:p>
                  </a:txBody>
                  <a:tcPr marT="68575" marB="68575" marR="91425" marL="91425"/>
                </a:tc>
              </a:tr>
              <a:tr h="279925">
                <a:tc>
                  <a:txBody>
                    <a:bodyPr>
                      <a:noAutofit/>
                    </a:bodyPr>
                    <a:lstStyle/>
                    <a:p>
                      <a:pPr indent="0" lvl="0" marL="0" rtl="0" algn="l">
                        <a:spcBef>
                          <a:spcPts val="0"/>
                        </a:spcBef>
                        <a:spcAft>
                          <a:spcPts val="0"/>
                        </a:spcAft>
                        <a:buNone/>
                      </a:pPr>
                      <a:r>
                        <a:rPr lang="en" sz="900">
                          <a:latin typeface="Open Sans"/>
                          <a:ea typeface="Open Sans"/>
                          <a:cs typeface="Open Sans"/>
                          <a:sym typeface="Open Sans"/>
                        </a:rPr>
                        <a:t>Interior Page Designs</a:t>
                      </a:r>
                      <a:endParaRPr sz="900">
                        <a:latin typeface="Open Sans"/>
                        <a:ea typeface="Open Sans"/>
                        <a:cs typeface="Open Sans"/>
                        <a:sym typeface="Open Sans"/>
                      </a:endParaRPr>
                    </a:p>
                  </a:txBody>
                  <a:tcPr marT="68575" marB="68575" marR="91425" marL="91425"/>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$1,625</a:t>
                      </a:r>
                      <a:endParaRPr sz="900">
                        <a:latin typeface="Open Sans"/>
                        <a:ea typeface="Open Sans"/>
                        <a:cs typeface="Open Sans"/>
                        <a:sym typeface="Open Sans"/>
                      </a:endParaRPr>
                    </a:p>
                  </a:txBody>
                  <a:tcPr marT="68575" marB="68575" marR="91425" marL="91425"/>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Design/Layout for 5 interior pages </a:t>
                      </a:r>
                      <a:endParaRPr sz="800">
                        <a:latin typeface="Montserrat"/>
                        <a:ea typeface="Montserrat"/>
                        <a:cs typeface="Montserrat"/>
                        <a:sym typeface="Montserrat"/>
                      </a:endParaRPr>
                    </a:p>
                  </a:txBody>
                  <a:tcPr marT="68575" marB="68575" marR="91425" marL="91425"/>
                </a:tc>
              </a:tr>
              <a:tr h="279925">
                <a:tc>
                  <a:txBody>
                    <a:bodyPr>
                      <a:noAutofit/>
                    </a:bodyPr>
                    <a:lstStyle/>
                    <a:p>
                      <a:pPr indent="0" lvl="0" marL="0" rtl="0" algn="l">
                        <a:spcBef>
                          <a:spcPts val="0"/>
                        </a:spcBef>
                        <a:spcAft>
                          <a:spcPts val="0"/>
                        </a:spcAft>
                        <a:buNone/>
                      </a:pPr>
                      <a:r>
                        <a:rPr lang="en" sz="900">
                          <a:latin typeface="Open Sans"/>
                          <a:ea typeface="Open Sans"/>
                          <a:cs typeface="Open Sans"/>
                          <a:sym typeface="Open Sans"/>
                        </a:rPr>
                        <a:t>Page Construction &amp; Content Addition </a:t>
                      </a:r>
                      <a:endParaRPr sz="900">
                        <a:latin typeface="Open Sans"/>
                        <a:ea typeface="Open Sans"/>
                        <a:cs typeface="Open Sans"/>
                        <a:sym typeface="Open Sans"/>
                      </a:endParaRPr>
                    </a:p>
                  </a:txBody>
                  <a:tcPr marT="68575" marB="68575" marR="91425" marL="91425">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$5,250</a:t>
                      </a:r>
                      <a:endParaRPr sz="900">
                        <a:latin typeface="Open Sans"/>
                        <a:ea typeface="Open Sans"/>
                        <a:cs typeface="Open Sans"/>
                        <a:sym typeface="Open Sans"/>
                      </a:endParaRPr>
                    </a:p>
                  </a:txBody>
                  <a:tcPr marT="68575" marB="6857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Construction of up to 7 pages </a:t>
                      </a:r>
                      <a:endParaRPr sz="800">
                        <a:latin typeface="Montserrat"/>
                        <a:ea typeface="Montserrat"/>
                        <a:cs typeface="Montserrat"/>
                        <a:sym typeface="Montserrat"/>
                      </a:endParaRPr>
                    </a:p>
                  </a:txBody>
                  <a:tcPr marT="68575" marB="68575" marR="91425" marL="91425">
                    <a:lnB cap="flat" cmpd="sng" w="9525">
                      <a:solidFill>
                        <a:srgbClr val="9E9E9E"/>
                      </a:solidFill>
                      <a:prstDash val="solid"/>
                      <a:round/>
                      <a:headEnd len="sm" w="sm" type="none"/>
                      <a:tailEnd len="sm" w="sm" type="none"/>
                    </a:lnB>
                  </a:tcPr>
                </a:tc>
              </a:tr>
              <a:tr h="279925">
                <a:tc>
                  <a:txBody>
                    <a:bodyPr>
                      <a:noAutofit/>
                    </a:bodyPr>
                    <a:lstStyle/>
                    <a:p>
                      <a:pPr indent="0" lvl="0" marL="0" rtl="0" algn="l">
                        <a:spcBef>
                          <a:spcPts val="0"/>
                        </a:spcBef>
                        <a:spcAft>
                          <a:spcPts val="0"/>
                        </a:spcAft>
                        <a:buNone/>
                      </a:pPr>
                      <a:r>
                        <a:rPr lang="en" sz="900">
                          <a:latin typeface="Open Sans"/>
                          <a:ea typeface="Open Sans"/>
                          <a:cs typeface="Open Sans"/>
                          <a:sym typeface="Open Sans"/>
                        </a:rPr>
                        <a:t>Launch </a:t>
                      </a:r>
                      <a:endParaRPr sz="900">
                        <a:latin typeface="Open Sans"/>
                        <a:ea typeface="Open Sans"/>
                        <a:cs typeface="Open Sans"/>
                        <a:sym typeface="Open Sans"/>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$520</a:t>
                      </a:r>
                      <a:endParaRPr sz="900">
                        <a:latin typeface="Open Sans"/>
                        <a:ea typeface="Open Sans"/>
                        <a:cs typeface="Open Sans"/>
                        <a:sym typeface="Open Sans"/>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Launching of the site onto our server or a 3rd party server. Includes redirects, pre and post launch checklist items. </a:t>
                      </a:r>
                      <a:r>
                        <a:rPr i="1" lang="en" sz="800">
                          <a:solidFill>
                            <a:schemeClr val="dk1"/>
                          </a:solidFill>
                          <a:latin typeface="Montserrat"/>
                          <a:ea typeface="Montserrat"/>
                          <a:cs typeface="Montserrat"/>
                          <a:sym typeface="Montserrat"/>
                        </a:rPr>
                        <a:t>This does not include hosting cost or transfer fees.</a:t>
                      </a:r>
                      <a:endParaRPr sz="800">
                        <a:latin typeface="Montserrat"/>
                        <a:ea typeface="Montserrat"/>
                        <a:cs typeface="Montserrat"/>
                        <a:sym typeface="Montserrat"/>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79925">
                <a:tc>
                  <a:txBody>
                    <a:bodyPr>
                      <a:noAutofit/>
                    </a:bodyPr>
                    <a:lstStyle/>
                    <a:p>
                      <a:pPr indent="0" lvl="0" marL="0" rtl="0" algn="l">
                        <a:spcBef>
                          <a:spcPts val="0"/>
                        </a:spcBef>
                        <a:spcAft>
                          <a:spcPts val="0"/>
                        </a:spcAft>
                        <a:buNone/>
                      </a:pPr>
                      <a:r>
                        <a:rPr lang="en" sz="900">
                          <a:latin typeface="Open Sans"/>
                          <a:ea typeface="Open Sans"/>
                          <a:cs typeface="Open Sans"/>
                          <a:sym typeface="Open Sans"/>
                        </a:rPr>
                        <a:t>Simple CPT: Team Members</a:t>
                      </a:r>
                      <a:endParaRPr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$390</a:t>
                      </a:r>
                      <a:endParaRPr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1 unique view, 2-5 Custom Fields, No special functionality. Client responsible for adding content. </a:t>
                      </a:r>
                      <a:endParaRPr sz="800">
                        <a:solidFill>
                          <a:schemeClr val="dk1"/>
                        </a:solidFill>
                        <a:latin typeface="Montserrat"/>
                        <a:ea typeface="Montserrat"/>
                        <a:cs typeface="Montserrat"/>
                        <a:sym typeface="Montserrat"/>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45500">
                <a:tc>
                  <a:txBody>
                    <a:bodyPr>
                      <a:noAutofit/>
                    </a:bodyPr>
                    <a:lstStyle/>
                    <a:p>
                      <a:pPr indent="0" lvl="0" marL="0" rtl="0" algn="l">
                        <a:spcBef>
                          <a:spcPts val="0"/>
                        </a:spcBef>
                        <a:spcAft>
                          <a:spcPts val="0"/>
                        </a:spcAft>
                        <a:buNone/>
                      </a:pPr>
                      <a:r>
                        <a:rPr lang="en" sz="900">
                          <a:latin typeface="Open Sans"/>
                          <a:ea typeface="Open Sans"/>
                          <a:cs typeface="Open Sans"/>
                          <a:sym typeface="Open Sans"/>
                        </a:rPr>
                        <a:t>WordPress Warranty</a:t>
                      </a:r>
                      <a:endParaRPr sz="900">
                        <a:latin typeface="Open Sans"/>
                        <a:ea typeface="Open Sans"/>
                        <a:cs typeface="Open Sans"/>
                        <a:sym typeface="Open Sans"/>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solidFill>
                            <a:schemeClr val="dk1"/>
                          </a:solidFill>
                          <a:latin typeface="Open Sans"/>
                          <a:ea typeface="Open Sans"/>
                          <a:cs typeface="Open Sans"/>
                          <a:sym typeface="Open Sans"/>
                        </a:rPr>
                        <a:t>30 Days</a:t>
                      </a:r>
                      <a:endParaRPr sz="900">
                        <a:solidFill>
                          <a:schemeClr val="dk1"/>
                        </a:solidFill>
                        <a:latin typeface="Open Sans"/>
                        <a:ea typeface="Open Sans"/>
                        <a:cs typeface="Open Sans"/>
                        <a:sym typeface="Open Sans"/>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30 days included on sites that host with us.  Backup, tech support, training &amp; WP Updates. </a:t>
                      </a:r>
                      <a:endParaRPr sz="800">
                        <a:latin typeface="Montserrat"/>
                        <a:ea typeface="Montserrat"/>
                        <a:cs typeface="Montserrat"/>
                        <a:sym typeface="Montserrat"/>
                      </a:endParaRPr>
                    </a:p>
                  </a:txBody>
                  <a:tcPr marT="68575" marB="6857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7800">
                <a:tc>
                  <a:txBody>
                    <a:bodyPr>
                      <a:noAutofit/>
                    </a:bodyPr>
                    <a:lstStyle/>
                    <a:p>
                      <a:pPr indent="0" lvl="0" marL="0" rtl="0" algn="l">
                        <a:spcBef>
                          <a:spcPts val="0"/>
                        </a:spcBef>
                        <a:spcAft>
                          <a:spcPts val="0"/>
                        </a:spcAft>
                        <a:buNone/>
                      </a:pPr>
                      <a:r>
                        <a:rPr b="1" lang="en" sz="900">
                          <a:latin typeface="Open Sans"/>
                          <a:ea typeface="Open Sans"/>
                          <a:cs typeface="Open Sans"/>
                          <a:sym typeface="Open Sans"/>
                        </a:rPr>
                        <a:t>Total Investment</a:t>
                      </a:r>
                      <a:endParaRPr b="1"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$10,710</a:t>
                      </a:r>
                      <a:endParaRPr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Phased payments: 50% due on signing, 40% due before build, 10% due before launch.</a:t>
                      </a:r>
                      <a:endParaRPr sz="800">
                        <a:latin typeface="Montserrat"/>
                        <a:ea typeface="Montserrat"/>
                        <a:cs typeface="Montserrat"/>
                        <a:sym typeface="Montserrat"/>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07800">
                <a:tc>
                  <a:txBody>
                    <a:bodyPr>
                      <a:noAutofit/>
                    </a:bodyPr>
                    <a:lstStyle/>
                    <a:p>
                      <a:pPr indent="0" lvl="0" marL="0" rtl="0" algn="l">
                        <a:spcBef>
                          <a:spcPts val="0"/>
                        </a:spcBef>
                        <a:spcAft>
                          <a:spcPts val="0"/>
                        </a:spcAft>
                        <a:buNone/>
                      </a:pPr>
                      <a:r>
                        <a:rPr b="1" lang="en" sz="900">
                          <a:latin typeface="Open Sans"/>
                          <a:ea typeface="Open Sans"/>
                          <a:cs typeface="Open Sans"/>
                          <a:sym typeface="Open Sans"/>
                        </a:rPr>
                        <a:t>Project Hour Budget</a:t>
                      </a:r>
                      <a:endParaRPr b="1"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r">
                        <a:spcBef>
                          <a:spcPts val="0"/>
                        </a:spcBef>
                        <a:spcAft>
                          <a:spcPts val="0"/>
                        </a:spcAft>
                        <a:buNone/>
                      </a:pPr>
                      <a:r>
                        <a:rPr lang="en" sz="900">
                          <a:latin typeface="Open Sans"/>
                          <a:ea typeface="Open Sans"/>
                          <a:cs typeface="Open Sans"/>
                          <a:sym typeface="Open Sans"/>
                        </a:rPr>
                        <a:t>82</a:t>
                      </a:r>
                      <a:r>
                        <a:rPr lang="en" sz="900">
                          <a:latin typeface="Open Sans"/>
                          <a:ea typeface="Open Sans"/>
                          <a:cs typeface="Open Sans"/>
                          <a:sym typeface="Open Sans"/>
                        </a:rPr>
                        <a:t> hours</a:t>
                      </a:r>
                      <a:endParaRPr sz="900">
                        <a:solidFill>
                          <a:srgbClr val="000000"/>
                        </a:solidFill>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noAutofit/>
                    </a:bodyPr>
                    <a:lstStyle/>
                    <a:p>
                      <a:pPr indent="0" lvl="0" marL="0" rtl="0" algn="l">
                        <a:lnSpc>
                          <a:spcPct val="115000"/>
                        </a:lnSpc>
                        <a:spcBef>
                          <a:spcPts val="0"/>
                        </a:spcBef>
                        <a:spcAft>
                          <a:spcPts val="0"/>
                        </a:spcAft>
                        <a:buNone/>
                      </a:pPr>
                      <a:r>
                        <a:rPr lang="en" sz="800">
                          <a:latin typeface="Montserrat"/>
                          <a:ea typeface="Montserrat"/>
                          <a:cs typeface="Montserrat"/>
                          <a:sym typeface="Montserrat"/>
                        </a:rPr>
                        <a:t>Your project budget is a working estimate. We offer a 10%  buffer for all projects. If the project goes beyond the hourly estimate by more than 10%, the project moves to hourly billing. </a:t>
                      </a:r>
                      <a:endParaRPr sz="800">
                        <a:latin typeface="Montserrat"/>
                        <a:ea typeface="Montserrat"/>
                        <a:cs typeface="Montserrat"/>
                        <a:sym typeface="Montserrat"/>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07800">
                <a:tc>
                  <a:txBody>
                    <a:bodyPr>
                      <a:noAutofit/>
                    </a:bodyPr>
                    <a:lstStyle/>
                    <a:p>
                      <a:pPr indent="0" lvl="0" marL="0" rtl="0" algn="r">
                        <a:spcBef>
                          <a:spcPts val="0"/>
                        </a:spcBef>
                        <a:spcAft>
                          <a:spcPts val="0"/>
                        </a:spcAft>
                        <a:buNone/>
                      </a:pPr>
                      <a:r>
                        <a:rPr lang="en" sz="900">
                          <a:latin typeface="Open Sans"/>
                          <a:ea typeface="Open Sans"/>
                          <a:cs typeface="Open Sans"/>
                          <a:sym typeface="Open Sans"/>
                        </a:rPr>
                        <a:t>Initial to Accept</a:t>
                      </a:r>
                      <a:endParaRPr b="1"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noAutofit/>
                    </a:bodyPr>
                    <a:lstStyle/>
                    <a:p>
                      <a:pPr indent="0" lvl="0" marL="0" rtl="0" algn="ctr">
                        <a:spcBef>
                          <a:spcPts val="0"/>
                        </a:spcBef>
                        <a:spcAft>
                          <a:spcPts val="0"/>
                        </a:spcAft>
                        <a:buNone/>
                      </a:pPr>
                      <a:r>
                        <a:rPr lang="en" sz="900">
                          <a:latin typeface="Open Sans"/>
                          <a:ea typeface="Open Sans"/>
                          <a:cs typeface="Open Sans"/>
                          <a:sym typeface="Open Sans"/>
                        </a:rPr>
                        <a:t>___________</a:t>
                      </a:r>
                      <a:endParaRPr sz="9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c>
                  <a:txBody>
                    <a:bodyPr>
                      <a:noAutofit/>
                    </a:bodyPr>
                    <a:lstStyle/>
                    <a:p>
                      <a:pPr indent="0" lvl="0" marL="0" rtl="0" algn="l">
                        <a:spcBef>
                          <a:spcPts val="0"/>
                        </a:spcBef>
                        <a:spcAft>
                          <a:spcPts val="0"/>
                        </a:spcAft>
                        <a:buNone/>
                      </a:pPr>
                      <a:r>
                        <a:t/>
                      </a:r>
                      <a:endParaRPr b="1" sz="800">
                        <a:latin typeface="Open Sans"/>
                        <a:ea typeface="Open Sans"/>
                        <a:cs typeface="Open Sans"/>
                        <a:sym typeface="Open Sans"/>
                      </a:endParaRPr>
                    </a:p>
                  </a:txBody>
                  <a:tcPr marT="68575" marB="6857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47"/>
          <p:cNvSpPr txBox="1"/>
          <p:nvPr>
            <p:ph idx="4294967295" type="title"/>
          </p:nvPr>
        </p:nvSpPr>
        <p:spPr>
          <a:xfrm>
            <a:off x="311700" y="628450"/>
            <a:ext cx="8520600" cy="86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ontserrat ExtraLight"/>
                <a:ea typeface="Montserrat ExtraLight"/>
                <a:cs typeface="Montserrat ExtraLight"/>
                <a:sym typeface="Montserrat ExtraLight"/>
              </a:rPr>
              <a:t>Custom Post Types (CPTs)</a:t>
            </a:r>
            <a:endParaRPr>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400">
                <a:solidFill>
                  <a:schemeClr val="lt1"/>
                </a:solidFill>
                <a:latin typeface="Montserrat ExtraLight"/>
                <a:ea typeface="Montserrat ExtraLight"/>
                <a:cs typeface="Montserrat ExtraLight"/>
                <a:sym typeface="Montserrat ExtraLight"/>
              </a:rPr>
              <a:t>Exhibit A - Part 2</a:t>
            </a:r>
            <a:endParaRPr>
              <a:latin typeface="Montserrat ExtraLight"/>
              <a:ea typeface="Montserrat ExtraLight"/>
              <a:cs typeface="Montserrat ExtraLight"/>
              <a:sym typeface="Montserrat ExtraLight"/>
            </a:endParaRPr>
          </a:p>
        </p:txBody>
      </p:sp>
      <p:graphicFrame>
        <p:nvGraphicFramePr>
          <p:cNvPr id="695" name="Google Shape;695;p47"/>
          <p:cNvGraphicFramePr/>
          <p:nvPr/>
        </p:nvGraphicFramePr>
        <p:xfrm>
          <a:off x="416325" y="1798881"/>
          <a:ext cx="3000000" cy="3000000"/>
        </p:xfrm>
        <a:graphic>
          <a:graphicData uri="http://schemas.openxmlformats.org/drawingml/2006/table">
            <a:tbl>
              <a:tblPr>
                <a:noFill/>
                <a:tableStyleId>{5DC87425-578B-482A-8027-CB6894C27756}</a:tableStyleId>
              </a:tblPr>
              <a:tblGrid>
                <a:gridCol w="3053750"/>
                <a:gridCol w="1618000"/>
                <a:gridCol w="3518650"/>
              </a:tblGrid>
              <a:tr h="311775">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PREMIER SITE OPTIONS</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DETAILS</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Simple CPT (Testimonials, Clients)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$390</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1 unique view, 2-5 Custom Fields, No special functionality. Client responsible for adding content.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Standard CPT (Team Profiles)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rgbClr val="000000"/>
                        </a:buClr>
                        <a:buSzPts val="800"/>
                        <a:buFont typeface="Arial"/>
                        <a:buNone/>
                      </a:pPr>
                      <a:r>
                        <a:rPr lang="en" sz="900">
                          <a:latin typeface="Montserrat"/>
                          <a:ea typeface="Montserrat"/>
                          <a:cs typeface="Montserrat"/>
                          <a:sym typeface="Montserrat"/>
                        </a:rPr>
                        <a:t>$3510</a:t>
                      </a:r>
                      <a:endParaRPr sz="9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2-3 unique views, 6-10 Custom Fields, No special functionality. Client responsible for adding content.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Complex CPT (Portfolio/Projects)</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rgbClr val="000000"/>
                        </a:buClr>
                        <a:buSzPts val="800"/>
                        <a:buFont typeface="Arial"/>
                        <a:buNone/>
                      </a:pPr>
                      <a:r>
                        <a:rPr lang="en" sz="900">
                          <a:latin typeface="Montserrat"/>
                          <a:ea typeface="Montserrat"/>
                          <a:cs typeface="Montserrat"/>
                          <a:sym typeface="Montserrat"/>
                        </a:rPr>
                        <a:t>$6244</a:t>
                      </a:r>
                      <a:endParaRPr sz="9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3+ unique views, 11+ Custom Fields, advanced functionality like Categories/Filters, Multi-Level CPTs, Search Functionality. </a:t>
                      </a:r>
                      <a:r>
                        <a:rPr lang="en" sz="800">
                          <a:solidFill>
                            <a:schemeClr val="dk1"/>
                          </a:solidFill>
                          <a:latin typeface="Montserrat"/>
                          <a:ea typeface="Montserrat"/>
                          <a:cs typeface="Montserrat"/>
                          <a:sym typeface="Montserrat"/>
                        </a:rPr>
                        <a:t>Client responsible for adding content.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Content Entry by Anchor Wave</a:t>
                      </a:r>
                      <a:endParaRPr sz="900">
                        <a:latin typeface="Montserrat"/>
                        <a:ea typeface="Montserrat"/>
                        <a:cs typeface="Montserrat"/>
                        <a:sym typeface="Montserrat"/>
                      </a:endParaRPr>
                    </a:p>
                  </a:txBody>
                  <a:tcPr marT="68575" marB="68575" marR="91425" marL="91425">
                    <a:lnT cap="flat" cmpd="sng" w="9525">
                      <a:solidFill>
                        <a:srgbClr val="9E9E9E"/>
                      </a:solidFill>
                      <a:prstDash val="solid"/>
                      <a:round/>
                      <a:headEnd len="sm" w="sm" type="none"/>
                      <a:tailEnd len="sm" w="sm" type="none"/>
                    </a:lnT>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$130/hour</a:t>
                      </a:r>
                      <a:endParaRPr sz="900">
                        <a:latin typeface="Montserrat"/>
                        <a:ea typeface="Montserrat"/>
                        <a:cs typeface="Montserrat"/>
                        <a:sym typeface="Montserrat"/>
                      </a:endParaRPr>
                    </a:p>
                  </a:txBody>
                  <a:tcPr marT="68575" marB="6857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t/>
                      </a:r>
                      <a:endParaRPr sz="800">
                        <a:latin typeface="Montserrat"/>
                        <a:ea typeface="Montserrat"/>
                        <a:cs typeface="Montserrat"/>
                        <a:sym typeface="Montserrat"/>
                      </a:endParaRPr>
                    </a:p>
                  </a:txBody>
                  <a:tcPr marT="68575" marB="6857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48"/>
          <p:cNvSpPr txBox="1"/>
          <p:nvPr>
            <p:ph idx="4294967295" type="title"/>
          </p:nvPr>
        </p:nvSpPr>
        <p:spPr>
          <a:xfrm>
            <a:off x="311700" y="603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ontserrat ExtraLight"/>
                <a:ea typeface="Montserrat ExtraLight"/>
                <a:cs typeface="Montserrat ExtraLight"/>
                <a:sym typeface="Montserrat ExtraLight"/>
              </a:rPr>
              <a:t>Recommended Services</a:t>
            </a:r>
            <a:endParaRPr>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400">
                <a:solidFill>
                  <a:schemeClr val="lt1"/>
                </a:solidFill>
                <a:latin typeface="Montserrat ExtraLight"/>
                <a:ea typeface="Montserrat ExtraLight"/>
                <a:cs typeface="Montserrat ExtraLight"/>
                <a:sym typeface="Montserrat ExtraLight"/>
              </a:rPr>
              <a:t>Exhibit A - Part 2</a:t>
            </a:r>
            <a:endParaRPr>
              <a:latin typeface="Montserrat ExtraLight"/>
              <a:ea typeface="Montserrat ExtraLight"/>
              <a:cs typeface="Montserrat ExtraLight"/>
              <a:sym typeface="Montserrat ExtraLight"/>
            </a:endParaRPr>
          </a:p>
        </p:txBody>
      </p:sp>
      <p:graphicFrame>
        <p:nvGraphicFramePr>
          <p:cNvPr id="701" name="Google Shape;701;p48"/>
          <p:cNvGraphicFramePr/>
          <p:nvPr/>
        </p:nvGraphicFramePr>
        <p:xfrm>
          <a:off x="416338" y="1556744"/>
          <a:ext cx="3000000" cy="3000000"/>
        </p:xfrm>
        <a:graphic>
          <a:graphicData uri="http://schemas.openxmlformats.org/drawingml/2006/table">
            <a:tbl>
              <a:tblPr>
                <a:noFill/>
                <a:tableStyleId>{5DC87425-578B-482A-8027-CB6894C27756}</a:tableStyleId>
              </a:tblPr>
              <a:tblGrid>
                <a:gridCol w="2655025"/>
                <a:gridCol w="1406750"/>
                <a:gridCol w="3059225"/>
                <a:gridCol w="1190325"/>
              </a:tblGrid>
              <a:tr h="235575">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DESCRIPTION</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NOTES</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l">
                        <a:spcBef>
                          <a:spcPts val="0"/>
                        </a:spcBef>
                        <a:spcAft>
                          <a:spcPts val="0"/>
                        </a:spcAft>
                        <a:buNone/>
                      </a:pPr>
                      <a:r>
                        <a:rPr b="1" lang="en" sz="900">
                          <a:solidFill>
                            <a:srgbClr val="FFFFFF"/>
                          </a:solidFill>
                          <a:latin typeface="Montserrat"/>
                          <a:ea typeface="Montserrat"/>
                          <a:cs typeface="Montserrat"/>
                          <a:sym typeface="Montserrat"/>
                        </a:rPr>
                        <a:t>INITIAL TO ADD</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Mobile Responsive Design</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Included</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Optimized for use on Mobile and Tablet devices</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Included</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Content Management System</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rgbClr val="000000"/>
                        </a:buClr>
                        <a:buSzPts val="800"/>
                        <a:buFont typeface="Arial"/>
                        <a:buNone/>
                      </a:pPr>
                      <a:r>
                        <a:rPr lang="en" sz="900">
                          <a:solidFill>
                            <a:srgbClr val="000000"/>
                          </a:solidFill>
                          <a:latin typeface="Montserrat"/>
                          <a:ea typeface="Montserrat"/>
                          <a:cs typeface="Montserrat"/>
                          <a:sym typeface="Montserrat"/>
                        </a:rPr>
                        <a:t>Included</a:t>
                      </a:r>
                      <a:endParaRPr sz="9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Update, maintain the website through Page Builder</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Included</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Google Analytics</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rgbClr val="000000"/>
                        </a:buClr>
                        <a:buSzPts val="800"/>
                        <a:buFont typeface="Arial"/>
                        <a:buNone/>
                      </a:pPr>
                      <a:r>
                        <a:rPr lang="en" sz="900">
                          <a:solidFill>
                            <a:srgbClr val="000000"/>
                          </a:solidFill>
                          <a:latin typeface="Montserrat"/>
                          <a:ea typeface="Montserrat"/>
                          <a:cs typeface="Montserrat"/>
                          <a:sym typeface="Montserrat"/>
                        </a:rPr>
                        <a:t>Included</a:t>
                      </a:r>
                      <a:endParaRPr sz="9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Website Statistics</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Included</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Accessibility (Web For All)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$______</a:t>
                      </a:r>
                      <a:endParaRPr sz="9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Make your site accessible to users with disabilities. Price is a working estimate based on the number of forms, images and special functionality.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Content Copywriting</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$80/page</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Professional copywriter based on your direction</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Custom Photography</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$350/hour on site</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Headshots, products, buildings, office settings</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49"/>
          <p:cNvSpPr txBox="1"/>
          <p:nvPr>
            <p:ph idx="4294967295" type="title"/>
          </p:nvPr>
        </p:nvSpPr>
        <p:spPr>
          <a:xfrm>
            <a:off x="311700" y="57213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ontserrat ExtraLight"/>
                <a:ea typeface="Montserrat ExtraLight"/>
                <a:cs typeface="Montserrat ExtraLight"/>
                <a:sym typeface="Montserrat ExtraLight"/>
              </a:rPr>
              <a:t>Support Services</a:t>
            </a:r>
            <a:endParaRPr>
              <a:latin typeface="Montserrat ExtraLight"/>
              <a:ea typeface="Montserrat ExtraLight"/>
              <a:cs typeface="Montserrat ExtraLight"/>
              <a:sym typeface="Montserrat ExtraLight"/>
            </a:endParaRPr>
          </a:p>
          <a:p>
            <a:pPr indent="0" lvl="0" marL="0" rtl="0" algn="l">
              <a:spcBef>
                <a:spcPts val="0"/>
              </a:spcBef>
              <a:spcAft>
                <a:spcPts val="0"/>
              </a:spcAft>
              <a:buNone/>
            </a:pPr>
            <a:r>
              <a:rPr lang="en" sz="1400">
                <a:solidFill>
                  <a:schemeClr val="lt1"/>
                </a:solidFill>
              </a:rPr>
              <a:t>Exhibit A - Part 3</a:t>
            </a:r>
            <a:endParaRPr/>
          </a:p>
        </p:txBody>
      </p:sp>
      <p:graphicFrame>
        <p:nvGraphicFramePr>
          <p:cNvPr id="707" name="Google Shape;707;p49"/>
          <p:cNvGraphicFramePr/>
          <p:nvPr/>
        </p:nvGraphicFramePr>
        <p:xfrm>
          <a:off x="416338" y="1637856"/>
          <a:ext cx="3000000" cy="3000000"/>
        </p:xfrm>
        <a:graphic>
          <a:graphicData uri="http://schemas.openxmlformats.org/drawingml/2006/table">
            <a:tbl>
              <a:tblPr>
                <a:noFill/>
                <a:tableStyleId>{5DC87425-578B-482A-8027-CB6894C27756}</a:tableStyleId>
              </a:tblPr>
              <a:tblGrid>
                <a:gridCol w="2655025"/>
                <a:gridCol w="1406750"/>
                <a:gridCol w="3059225"/>
                <a:gridCol w="1190325"/>
              </a:tblGrid>
              <a:tr h="311775">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DESCRIPTION</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NOTES</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c>
                  <a:txBody>
                    <a:bodyPr>
                      <a:noAutofit/>
                    </a:bodyPr>
                    <a:lstStyle/>
                    <a:p>
                      <a:pPr indent="0" lvl="0" marL="0" rtl="0" algn="l">
                        <a:spcBef>
                          <a:spcPts val="0"/>
                        </a:spcBef>
                        <a:spcAft>
                          <a:spcPts val="0"/>
                        </a:spcAft>
                        <a:buNone/>
                      </a:pPr>
                      <a:r>
                        <a:rPr b="1" lang="en" sz="900">
                          <a:solidFill>
                            <a:srgbClr val="FFFFFF"/>
                          </a:solidFill>
                          <a:latin typeface="Montserrat"/>
                          <a:ea typeface="Montserrat"/>
                          <a:cs typeface="Montserrat"/>
                          <a:sym typeface="Montserrat"/>
                        </a:rPr>
                        <a:t>INITIAL TO ADD</a:t>
                      </a:r>
                      <a:endParaRPr b="1" sz="900">
                        <a:solidFill>
                          <a:srgbClr val="FFFFFF"/>
                        </a:solidFill>
                        <a:latin typeface="Montserrat"/>
                        <a:ea typeface="Montserrat"/>
                        <a:cs typeface="Montserrat"/>
                        <a:sym typeface="Montserrat"/>
                      </a:endParaRPr>
                    </a:p>
                  </a:txBody>
                  <a:tcPr marT="68575" marB="68575" marR="91425" marL="91425" anchor="ctr">
                    <a:lnB cap="flat" cmpd="sng" w="9525">
                      <a:solidFill>
                        <a:srgbClr val="9E9E9E"/>
                      </a:solidFill>
                      <a:prstDash val="solid"/>
                      <a:round/>
                      <a:headEnd len="sm" w="sm" type="none"/>
                      <a:tailEnd len="sm" w="sm" type="none"/>
                    </a:lnB>
                    <a:solidFill>
                      <a:srgbClr val="000000"/>
                    </a:solidFill>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WordPress Warranty + Healthy Hosting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lang="en" sz="900">
                          <a:latin typeface="Montserrat"/>
                          <a:ea typeface="Montserrat"/>
                          <a:cs typeface="Montserrat"/>
                          <a:sym typeface="Montserrat"/>
                        </a:rPr>
                        <a:t>$124/month </a:t>
                      </a:r>
                      <a:endParaRPr sz="900">
                        <a:latin typeface="Montserrat"/>
                        <a:ea typeface="Montserrat"/>
                        <a:cs typeface="Montserrat"/>
                        <a:sym typeface="Montserrat"/>
                      </a:endParaRPr>
                    </a:p>
                    <a:p>
                      <a:pPr indent="0" lvl="0" marL="0" rtl="0" algn="r">
                        <a:lnSpc>
                          <a:spcPct val="115000"/>
                        </a:lnSpc>
                        <a:spcBef>
                          <a:spcPts val="0"/>
                        </a:spcBef>
                        <a:spcAft>
                          <a:spcPts val="0"/>
                        </a:spcAft>
                        <a:buNone/>
                      </a:pPr>
                      <a:r>
                        <a:rPr lang="en" sz="900">
                          <a:latin typeface="Montserrat"/>
                          <a:ea typeface="Montserrat"/>
                          <a:cs typeface="Montserrat"/>
                          <a:sym typeface="Montserrat"/>
                        </a:rPr>
                        <a:t>$1364/year</a:t>
                      </a:r>
                      <a:endParaRPr sz="900">
                        <a:latin typeface="Montserrat"/>
                        <a:ea typeface="Montserrat"/>
                        <a:cs typeface="Montserrat"/>
                        <a:sym typeface="Montserrat"/>
                      </a:endParaRPr>
                    </a:p>
                    <a:p>
                      <a:pPr indent="0" lvl="0" marL="0" rtl="0" algn="r">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800">
                          <a:latin typeface="Montserrat"/>
                          <a:ea typeface="Montserrat"/>
                          <a:cs typeface="Montserrat"/>
                          <a:sym typeface="Montserrat"/>
                        </a:rPr>
                        <a:t>Hosting including daily backups, </a:t>
                      </a:r>
                      <a:r>
                        <a:rPr lang="en" sz="800">
                          <a:solidFill>
                            <a:schemeClr val="dk1"/>
                          </a:solidFill>
                          <a:latin typeface="Montserrat"/>
                          <a:ea typeface="Montserrat"/>
                          <a:cs typeface="Montserrat"/>
                          <a:sym typeface="Montserrat"/>
                        </a:rPr>
                        <a:t>WP updates, and an SSL. Plus </a:t>
                      </a:r>
                      <a:r>
                        <a:rPr lang="en" sz="800" u="sng">
                          <a:latin typeface="Montserrat"/>
                          <a:ea typeface="Montserrat"/>
                          <a:cs typeface="Montserrat"/>
                          <a:sym typeface="Montserrat"/>
                        </a:rPr>
                        <a:t>unlimited tech support</a:t>
                      </a:r>
                      <a:r>
                        <a:rPr lang="en" sz="800">
                          <a:latin typeface="Montserrat"/>
                          <a:ea typeface="Montserrat"/>
                          <a:cs typeface="Montserrat"/>
                          <a:sym typeface="Montserrat"/>
                        </a:rPr>
                        <a:t>, and </a:t>
                      </a:r>
                      <a:r>
                        <a:rPr lang="en" sz="800" u="sng">
                          <a:latin typeface="Montserrat"/>
                          <a:ea typeface="Montserrat"/>
                          <a:cs typeface="Montserrat"/>
                          <a:sym typeface="Montserrat"/>
                        </a:rPr>
                        <a:t>unlimited content management training</a:t>
                      </a:r>
                      <a:r>
                        <a:rPr lang="en" sz="800">
                          <a:latin typeface="Montserrat"/>
                          <a:ea typeface="Montserrat"/>
                          <a:cs typeface="Montserrat"/>
                          <a:sym typeface="Montserrat"/>
                        </a:rPr>
                        <a:t>.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Healthy Hosting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lnSpc>
                          <a:spcPct val="115000"/>
                        </a:lnSpc>
                        <a:spcBef>
                          <a:spcPts val="0"/>
                        </a:spcBef>
                        <a:spcAft>
                          <a:spcPts val="0"/>
                        </a:spcAft>
                        <a:buNone/>
                      </a:pPr>
                      <a:r>
                        <a:rPr lang="en" sz="900">
                          <a:latin typeface="Montserrat"/>
                          <a:ea typeface="Montserrat"/>
                          <a:cs typeface="Montserrat"/>
                          <a:sym typeface="Montserrat"/>
                        </a:rPr>
                        <a:t>$40/month </a:t>
                      </a:r>
                      <a:endParaRPr sz="900">
                        <a:latin typeface="Montserrat"/>
                        <a:ea typeface="Montserrat"/>
                        <a:cs typeface="Montserrat"/>
                        <a:sym typeface="Montserrat"/>
                      </a:endParaRPr>
                    </a:p>
                    <a:p>
                      <a:pPr indent="0" lvl="0" marL="0" rtl="0" algn="r">
                        <a:lnSpc>
                          <a:spcPct val="115000"/>
                        </a:lnSpc>
                        <a:spcBef>
                          <a:spcPts val="0"/>
                        </a:spcBef>
                        <a:spcAft>
                          <a:spcPts val="0"/>
                        </a:spcAft>
                        <a:buNone/>
                      </a:pPr>
                      <a:r>
                        <a:rPr lang="en" sz="900">
                          <a:latin typeface="Montserrat"/>
                          <a:ea typeface="Montserrat"/>
                          <a:cs typeface="Montserrat"/>
                          <a:sym typeface="Montserrat"/>
                        </a:rPr>
                        <a:t>$460/year</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None/>
                      </a:pPr>
                      <a:r>
                        <a:rPr lang="en" sz="800">
                          <a:latin typeface="Montserrat"/>
                          <a:ea typeface="Montserrat"/>
                          <a:cs typeface="Montserrat"/>
                          <a:sym typeface="Montserrat"/>
                        </a:rPr>
                        <a:t>Hosting including d</a:t>
                      </a:r>
                      <a:r>
                        <a:rPr lang="en" sz="800">
                          <a:solidFill>
                            <a:srgbClr val="000000"/>
                          </a:solidFill>
                          <a:latin typeface="Montserrat"/>
                          <a:ea typeface="Montserrat"/>
                          <a:cs typeface="Montserrat"/>
                          <a:sym typeface="Montserrat"/>
                        </a:rPr>
                        <a:t>aily backups, </a:t>
                      </a:r>
                      <a:r>
                        <a:rPr lang="en" sz="800">
                          <a:latin typeface="Montserrat"/>
                          <a:ea typeface="Montserrat"/>
                          <a:cs typeface="Montserrat"/>
                          <a:sym typeface="Montserrat"/>
                        </a:rPr>
                        <a:t>c</a:t>
                      </a:r>
                      <a:r>
                        <a:rPr lang="en" sz="800">
                          <a:solidFill>
                            <a:srgbClr val="000000"/>
                          </a:solidFill>
                          <a:latin typeface="Montserrat"/>
                          <a:ea typeface="Montserrat"/>
                          <a:cs typeface="Montserrat"/>
                          <a:sym typeface="Montserrat"/>
                        </a:rPr>
                        <a:t>ritical WP </a:t>
                      </a:r>
                      <a:r>
                        <a:rPr lang="en" sz="800">
                          <a:latin typeface="Montserrat"/>
                          <a:ea typeface="Montserrat"/>
                          <a:cs typeface="Montserrat"/>
                          <a:sym typeface="Montserrat"/>
                        </a:rPr>
                        <a:t>u</a:t>
                      </a:r>
                      <a:r>
                        <a:rPr lang="en" sz="800">
                          <a:solidFill>
                            <a:srgbClr val="000000"/>
                          </a:solidFill>
                          <a:latin typeface="Montserrat"/>
                          <a:ea typeface="Montserrat"/>
                          <a:cs typeface="Montserrat"/>
                          <a:sym typeface="Montserrat"/>
                        </a:rPr>
                        <a:t>pdates, a</a:t>
                      </a:r>
                      <a:r>
                        <a:rPr lang="en" sz="800">
                          <a:latin typeface="Montserrat"/>
                          <a:ea typeface="Montserrat"/>
                          <a:cs typeface="Montserrat"/>
                          <a:sym typeface="Montserrat"/>
                        </a:rPr>
                        <a:t>nd an SSL. </a:t>
                      </a:r>
                      <a:br>
                        <a:rPr lang="en" sz="800">
                          <a:solidFill>
                            <a:srgbClr val="000000"/>
                          </a:solidFill>
                          <a:latin typeface="Montserrat"/>
                          <a:ea typeface="Montserrat"/>
                          <a:cs typeface="Montserrat"/>
                          <a:sym typeface="Montserrat"/>
                        </a:rPr>
                      </a:br>
                      <a:br>
                        <a:rPr lang="en" sz="800">
                          <a:solidFill>
                            <a:srgbClr val="000000"/>
                          </a:solidFill>
                          <a:latin typeface="Montserrat"/>
                          <a:ea typeface="Montserrat"/>
                          <a:cs typeface="Montserrat"/>
                          <a:sym typeface="Montserrat"/>
                        </a:rPr>
                      </a:br>
                      <a:r>
                        <a:rPr i="1" lang="en" sz="800">
                          <a:solidFill>
                            <a:srgbClr val="000000"/>
                          </a:solidFill>
                          <a:latin typeface="Montserrat"/>
                          <a:ea typeface="Montserrat"/>
                          <a:cs typeface="Montserrat"/>
                          <a:sym typeface="Montserrat"/>
                        </a:rPr>
                        <a:t>If you decide to host with a 3rd party host, there will be a one-time $200 transfer fee.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Email Hosting</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$5/mailbox/mo.</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25GB Storage, Webmail Included</a:t>
                      </a:r>
                      <a:endParaRPr sz="800">
                        <a:solidFill>
                          <a:srgbClr val="000000"/>
                        </a:solidFill>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Domain Name Registration</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$30/year</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1775">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Hourly Rate</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r">
                        <a:spcBef>
                          <a:spcPts val="0"/>
                        </a:spcBef>
                        <a:spcAft>
                          <a:spcPts val="0"/>
                        </a:spcAft>
                        <a:buNone/>
                      </a:pPr>
                      <a:r>
                        <a:rPr lang="en" sz="900">
                          <a:latin typeface="Montserrat"/>
                          <a:ea typeface="Montserrat"/>
                          <a:cs typeface="Montserrat"/>
                          <a:sym typeface="Montserrat"/>
                        </a:rPr>
                        <a:t>$130/hour</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800">
                          <a:latin typeface="Montserrat"/>
                          <a:ea typeface="Montserrat"/>
                          <a:cs typeface="Montserrat"/>
                          <a:sym typeface="Montserrat"/>
                        </a:rPr>
                        <a:t>Future updates and services as needed</a:t>
                      </a:r>
                      <a:endParaRPr sz="8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900">
                        <a:latin typeface="Montserrat"/>
                        <a:ea typeface="Montserrat"/>
                        <a:cs typeface="Montserrat"/>
                        <a:sym typeface="Montserrat"/>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11" name="Shape 711"/>
        <p:cNvGrpSpPr/>
        <p:nvPr/>
      </p:nvGrpSpPr>
      <p:grpSpPr>
        <a:xfrm>
          <a:off x="0" y="0"/>
          <a:ext cx="0" cy="0"/>
          <a:chOff x="0" y="0"/>
          <a:chExt cx="0" cy="0"/>
        </a:xfrm>
      </p:grpSpPr>
      <p:sp>
        <p:nvSpPr>
          <p:cNvPr id="712" name="Google Shape;712;p50"/>
          <p:cNvSpPr txBox="1"/>
          <p:nvPr/>
        </p:nvSpPr>
        <p:spPr>
          <a:xfrm>
            <a:off x="-27150" y="-27150"/>
            <a:ext cx="9214800" cy="5211300"/>
          </a:xfrm>
          <a:prstGeom prst="rect">
            <a:avLst/>
          </a:prstGeom>
          <a:solidFill>
            <a:srgbClr val="000000">
              <a:alpha val="765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13" name="Google Shape;713;p50"/>
          <p:cNvPicPr preferRelativeResize="0"/>
          <p:nvPr/>
        </p:nvPicPr>
        <p:blipFill>
          <a:blip r:embed="rId4">
            <a:alphaModFix/>
          </a:blip>
          <a:stretch>
            <a:fillRect/>
          </a:stretch>
        </p:blipFill>
        <p:spPr>
          <a:xfrm>
            <a:off x="9443150" y="999124"/>
            <a:ext cx="269203" cy="269205"/>
          </a:xfrm>
          <a:prstGeom prst="rect">
            <a:avLst/>
          </a:prstGeom>
          <a:noFill/>
          <a:ln>
            <a:noFill/>
          </a:ln>
        </p:spPr>
      </p:pic>
      <p:pic>
        <p:nvPicPr>
          <p:cNvPr id="714" name="Google Shape;714;p50"/>
          <p:cNvPicPr preferRelativeResize="0"/>
          <p:nvPr/>
        </p:nvPicPr>
        <p:blipFill>
          <a:blip r:embed="rId4">
            <a:alphaModFix/>
          </a:blip>
          <a:stretch>
            <a:fillRect/>
          </a:stretch>
        </p:blipFill>
        <p:spPr>
          <a:xfrm>
            <a:off x="9447849" y="1397643"/>
            <a:ext cx="269203" cy="269205"/>
          </a:xfrm>
          <a:prstGeom prst="rect">
            <a:avLst/>
          </a:prstGeom>
          <a:noFill/>
          <a:ln>
            <a:noFill/>
          </a:ln>
        </p:spPr>
      </p:pic>
      <p:pic>
        <p:nvPicPr>
          <p:cNvPr id="715" name="Google Shape;715;p50"/>
          <p:cNvPicPr preferRelativeResize="0"/>
          <p:nvPr/>
        </p:nvPicPr>
        <p:blipFill>
          <a:blip r:embed="rId4">
            <a:alphaModFix/>
          </a:blip>
          <a:stretch>
            <a:fillRect/>
          </a:stretch>
        </p:blipFill>
        <p:spPr>
          <a:xfrm>
            <a:off x="9443150" y="1853373"/>
            <a:ext cx="269203" cy="269205"/>
          </a:xfrm>
          <a:prstGeom prst="rect">
            <a:avLst/>
          </a:prstGeom>
          <a:noFill/>
          <a:ln>
            <a:noFill/>
          </a:ln>
        </p:spPr>
      </p:pic>
      <p:pic>
        <p:nvPicPr>
          <p:cNvPr id="716" name="Google Shape;716;p50"/>
          <p:cNvPicPr preferRelativeResize="0"/>
          <p:nvPr/>
        </p:nvPicPr>
        <p:blipFill>
          <a:blip r:embed="rId4">
            <a:alphaModFix/>
          </a:blip>
          <a:stretch>
            <a:fillRect/>
          </a:stretch>
        </p:blipFill>
        <p:spPr>
          <a:xfrm>
            <a:off x="9447849" y="2302544"/>
            <a:ext cx="269203" cy="269205"/>
          </a:xfrm>
          <a:prstGeom prst="rect">
            <a:avLst/>
          </a:prstGeom>
          <a:noFill/>
          <a:ln>
            <a:noFill/>
          </a:ln>
        </p:spPr>
      </p:pic>
      <p:pic>
        <p:nvPicPr>
          <p:cNvPr id="717" name="Google Shape;717;p50"/>
          <p:cNvPicPr preferRelativeResize="0"/>
          <p:nvPr/>
        </p:nvPicPr>
        <p:blipFill>
          <a:blip r:embed="rId5">
            <a:alphaModFix/>
          </a:blip>
          <a:stretch>
            <a:fillRect/>
          </a:stretch>
        </p:blipFill>
        <p:spPr>
          <a:xfrm>
            <a:off x="9475356" y="3131041"/>
            <a:ext cx="204780" cy="204782"/>
          </a:xfrm>
          <a:prstGeom prst="rect">
            <a:avLst/>
          </a:prstGeom>
          <a:noFill/>
          <a:ln>
            <a:noFill/>
          </a:ln>
        </p:spPr>
      </p:pic>
      <p:pic>
        <p:nvPicPr>
          <p:cNvPr id="718" name="Google Shape;718;p50"/>
          <p:cNvPicPr preferRelativeResize="0"/>
          <p:nvPr/>
        </p:nvPicPr>
        <p:blipFill>
          <a:blip r:embed="rId5">
            <a:alphaModFix/>
          </a:blip>
          <a:stretch>
            <a:fillRect/>
          </a:stretch>
        </p:blipFill>
        <p:spPr>
          <a:xfrm>
            <a:off x="9480056" y="3434041"/>
            <a:ext cx="204780" cy="204782"/>
          </a:xfrm>
          <a:prstGeom prst="rect">
            <a:avLst/>
          </a:prstGeom>
          <a:noFill/>
          <a:ln>
            <a:noFill/>
          </a:ln>
        </p:spPr>
      </p:pic>
      <p:pic>
        <p:nvPicPr>
          <p:cNvPr id="719" name="Google Shape;719;p50"/>
          <p:cNvPicPr preferRelativeResize="0"/>
          <p:nvPr/>
        </p:nvPicPr>
        <p:blipFill>
          <a:blip r:embed="rId5">
            <a:alphaModFix/>
          </a:blip>
          <a:stretch>
            <a:fillRect/>
          </a:stretch>
        </p:blipFill>
        <p:spPr>
          <a:xfrm>
            <a:off x="9477718" y="3781466"/>
            <a:ext cx="204780" cy="204782"/>
          </a:xfrm>
          <a:prstGeom prst="rect">
            <a:avLst/>
          </a:prstGeom>
          <a:noFill/>
          <a:ln>
            <a:noFill/>
          </a:ln>
        </p:spPr>
      </p:pic>
      <p:pic>
        <p:nvPicPr>
          <p:cNvPr id="720" name="Google Shape;720;p50"/>
          <p:cNvPicPr preferRelativeResize="0"/>
          <p:nvPr/>
        </p:nvPicPr>
        <p:blipFill>
          <a:blip r:embed="rId5">
            <a:alphaModFix/>
          </a:blip>
          <a:stretch>
            <a:fillRect/>
          </a:stretch>
        </p:blipFill>
        <p:spPr>
          <a:xfrm>
            <a:off x="9482418" y="4084466"/>
            <a:ext cx="204780" cy="204782"/>
          </a:xfrm>
          <a:prstGeom prst="rect">
            <a:avLst/>
          </a:prstGeom>
          <a:noFill/>
          <a:ln>
            <a:noFill/>
          </a:ln>
        </p:spPr>
      </p:pic>
      <p:sp>
        <p:nvSpPr>
          <p:cNvPr id="721" name="Google Shape;721;p50"/>
          <p:cNvSpPr txBox="1"/>
          <p:nvPr/>
        </p:nvSpPr>
        <p:spPr>
          <a:xfrm>
            <a:off x="2726550" y="2282350"/>
            <a:ext cx="36909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rgbClr val="FFFFFF"/>
                </a:solidFill>
                <a:latin typeface="Montserrat"/>
                <a:ea typeface="Montserrat"/>
                <a:cs typeface="Montserrat"/>
                <a:sym typeface="Montserrat"/>
                <a:hlinkClick r:id="rId6"/>
              </a:rPr>
              <a:t>View your onboarding docs here.</a:t>
            </a:r>
            <a:endParaRPr b="1">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graphicFrame>
        <p:nvGraphicFramePr>
          <p:cNvPr id="726" name="Google Shape;726;p51"/>
          <p:cNvGraphicFramePr/>
          <p:nvPr/>
        </p:nvGraphicFramePr>
        <p:xfrm>
          <a:off x="79700" y="1457225"/>
          <a:ext cx="3000000" cy="3000000"/>
        </p:xfrm>
        <a:graphic>
          <a:graphicData uri="http://schemas.openxmlformats.org/drawingml/2006/table">
            <a:tbl>
              <a:tblPr bandRow="1">
                <a:noFill/>
                <a:tableStyleId>{B03A26FC-374D-4291-853D-A7813B62371D}</a:tableStyleId>
              </a:tblPr>
              <a:tblGrid>
                <a:gridCol w="1209675"/>
                <a:gridCol w="3133725"/>
              </a:tblGrid>
              <a:tr h="279100">
                <a:tc gridSpan="2">
                  <a:txBody>
                    <a:bodyPr>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WEB SERVICE CONTACT</a:t>
                      </a:r>
                      <a:endParaRPr b="1" sz="1000">
                        <a:solidFill>
                          <a:srgbClr val="FFFFFF"/>
                        </a:solidFill>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hMerge="1"/>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Name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Email</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Phone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Cell</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gridSpan="2">
                  <a:txBody>
                    <a:bodyPr>
                      <a:noAutofit/>
                    </a:bodyPr>
                    <a:lstStyle/>
                    <a:p>
                      <a:pPr indent="0" lvl="0" marL="0" rtl="0" algn="l">
                        <a:spcBef>
                          <a:spcPts val="0"/>
                        </a:spcBef>
                        <a:spcAft>
                          <a:spcPts val="0"/>
                        </a:spcAft>
                        <a:buNone/>
                      </a:pPr>
                      <a:r>
                        <a:rPr lang="en" sz="800">
                          <a:latin typeface="Montserrat"/>
                          <a:ea typeface="Montserrat"/>
                          <a:cs typeface="Montserrat"/>
                          <a:sym typeface="Montserrat"/>
                        </a:rPr>
                        <a:t>[       ] Accounting Contact is the same as above. Otherwise please fill out below.</a:t>
                      </a:r>
                      <a:endParaRPr sz="8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2700">
                <a:tc gridSpan="2">
                  <a:txBody>
                    <a:bodyPr>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ACCOUNTING CONTACT</a:t>
                      </a:r>
                      <a:endParaRPr b="1" sz="1000">
                        <a:solidFill>
                          <a:srgbClr val="FFFFFF"/>
                        </a:solidFill>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hMerge="1"/>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Name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Email</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CC Email</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Phone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27" name="Google Shape;727;p51"/>
          <p:cNvGraphicFramePr/>
          <p:nvPr/>
        </p:nvGraphicFramePr>
        <p:xfrm>
          <a:off x="4572000" y="1457225"/>
          <a:ext cx="3000000" cy="3000000"/>
        </p:xfrm>
        <a:graphic>
          <a:graphicData uri="http://schemas.openxmlformats.org/drawingml/2006/table">
            <a:tbl>
              <a:tblPr bandRow="1">
                <a:noFill/>
                <a:tableStyleId>{B03A26FC-374D-4291-853D-A7813B62371D}</a:tableStyleId>
              </a:tblPr>
              <a:tblGrid>
                <a:gridCol w="1542475"/>
                <a:gridCol w="2800925"/>
              </a:tblGrid>
              <a:tr h="165100">
                <a:tc gridSpan="2">
                  <a:txBody>
                    <a:bodyPr>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COMPANY INFORMATION</a:t>
                      </a:r>
                      <a:endParaRPr b="1" sz="1000">
                        <a:solidFill>
                          <a:srgbClr val="FFFFFF"/>
                        </a:solidFill>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hMerge="1"/>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Full Company Name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Address Line 1</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Address Line 2</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City</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State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000">
                          <a:latin typeface="Source Sans Pro"/>
                          <a:ea typeface="Source Sans Pro"/>
                          <a:cs typeface="Source Sans Pro"/>
                          <a:sym typeface="Source Sans Pro"/>
                        </a:rPr>
                        <a:t>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5100">
                <a:tc>
                  <a:txBody>
                    <a:bodyPr>
                      <a:noAutofit/>
                    </a:bodyPr>
                    <a:lstStyle/>
                    <a:p>
                      <a:pPr indent="0" lvl="0" marL="0" rtl="0" algn="l">
                        <a:spcBef>
                          <a:spcPts val="0"/>
                        </a:spcBef>
                        <a:spcAft>
                          <a:spcPts val="0"/>
                        </a:spcAft>
                        <a:buNone/>
                      </a:pPr>
                      <a:r>
                        <a:rPr lang="en" sz="900">
                          <a:latin typeface="Montserrat"/>
                          <a:ea typeface="Montserrat"/>
                          <a:cs typeface="Montserrat"/>
                          <a:sym typeface="Montserrat"/>
                        </a:rPr>
                        <a:t>Zip Code</a:t>
                      </a:r>
                      <a:endParaRPr sz="9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728" name="Google Shape;728;p51"/>
          <p:cNvGraphicFramePr/>
          <p:nvPr/>
        </p:nvGraphicFramePr>
        <p:xfrm>
          <a:off x="4572000" y="3714650"/>
          <a:ext cx="3000000" cy="3000000"/>
        </p:xfrm>
        <a:graphic>
          <a:graphicData uri="http://schemas.openxmlformats.org/drawingml/2006/table">
            <a:tbl>
              <a:tblPr bandRow="1">
                <a:noFill/>
                <a:tableStyleId>{B03A26FC-374D-4291-853D-A7813B62371D}</a:tableStyleId>
              </a:tblPr>
              <a:tblGrid>
                <a:gridCol w="1028700"/>
                <a:gridCol w="3314700"/>
              </a:tblGrid>
              <a:tr h="123825">
                <a:tc gridSpan="2">
                  <a:txBody>
                    <a:bodyPr>
                      <a:noAutofit/>
                    </a:bodyPr>
                    <a:lstStyle/>
                    <a:p>
                      <a:pPr indent="0" lvl="0" marL="0" rtl="0" algn="ctr">
                        <a:spcBef>
                          <a:spcPts val="0"/>
                        </a:spcBef>
                        <a:spcAft>
                          <a:spcPts val="0"/>
                        </a:spcAft>
                        <a:buNone/>
                      </a:pPr>
                      <a:r>
                        <a:rPr lang="en" sz="800">
                          <a:latin typeface="Montserrat"/>
                          <a:ea typeface="Montserrat"/>
                          <a:cs typeface="Montserrat"/>
                          <a:sym typeface="Montserrat"/>
                        </a:rPr>
                        <a:t> [      ] I authorize Anchor Wave to charge the above card for recurring invoices</a:t>
                      </a:r>
                      <a:endParaRPr sz="8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hMerge="1"/>
              </a:tr>
              <a:tr h="114300">
                <a:tc>
                  <a:txBody>
                    <a:bodyPr>
                      <a:noAutofit/>
                    </a:bodyPr>
                    <a:lstStyle/>
                    <a:p>
                      <a:pPr indent="0" lvl="0" marL="0" rtl="0" algn="l">
                        <a:spcBef>
                          <a:spcPts val="0"/>
                        </a:spcBef>
                        <a:spcAft>
                          <a:spcPts val="0"/>
                        </a:spcAft>
                        <a:buNone/>
                      </a:pPr>
                      <a:r>
                        <a:rPr lang="en" sz="1000">
                          <a:latin typeface="Montserrat"/>
                          <a:ea typeface="Montserrat"/>
                          <a:cs typeface="Montserrat"/>
                          <a:sym typeface="Montserrat"/>
                        </a:rPr>
                        <a:t>Signature</a:t>
                      </a:r>
                      <a:endParaRPr sz="10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4325">
                <a:tc>
                  <a:txBody>
                    <a:bodyPr>
                      <a:noAutofit/>
                    </a:bodyPr>
                    <a:lstStyle/>
                    <a:p>
                      <a:pPr indent="0" lvl="0" marL="0" rtl="0" algn="l">
                        <a:spcBef>
                          <a:spcPts val="0"/>
                        </a:spcBef>
                        <a:spcAft>
                          <a:spcPts val="0"/>
                        </a:spcAft>
                        <a:buNone/>
                      </a:pPr>
                      <a:r>
                        <a:rPr lang="en" sz="1000">
                          <a:latin typeface="Montserrat"/>
                          <a:ea typeface="Montserrat"/>
                          <a:cs typeface="Montserrat"/>
                          <a:sym typeface="Montserrat"/>
                        </a:rPr>
                        <a:t>Date</a:t>
                      </a:r>
                      <a:endParaRPr sz="1000">
                        <a:latin typeface="Montserrat"/>
                        <a:ea typeface="Montserrat"/>
                        <a:cs typeface="Montserrat"/>
                        <a:sym typeface="Montserrat"/>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sz="1000">
                        <a:latin typeface="Source Sans Pro"/>
                        <a:ea typeface="Source Sans Pro"/>
                        <a:cs typeface="Source Sans Pro"/>
                        <a:sym typeface="Source Sans Pro"/>
                      </a:endParaRPr>
                    </a:p>
                  </a:txBody>
                  <a:tcPr marT="66675" marB="66675" marR="95250" marL="952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729" name="Google Shape;729;p51"/>
          <p:cNvSpPr txBox="1"/>
          <p:nvPr>
            <p:ph idx="4294967295" type="title"/>
          </p:nvPr>
        </p:nvSpPr>
        <p:spPr>
          <a:xfrm>
            <a:off x="311700" y="222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Montserrat ExtraLight"/>
                <a:ea typeface="Montserrat ExtraLight"/>
                <a:cs typeface="Montserrat ExtraLight"/>
                <a:sym typeface="Montserrat ExtraLight"/>
              </a:rPr>
              <a:t>Enrollment Form</a:t>
            </a:r>
            <a:endParaRPr>
              <a:solidFill>
                <a:srgbClr val="000000"/>
              </a:solidFill>
              <a:latin typeface="Montserrat ExtraLight"/>
              <a:ea typeface="Montserrat ExtraLight"/>
              <a:cs typeface="Montserrat ExtraLight"/>
              <a:sym typeface="Montserrat ExtraLight"/>
            </a:endParaRPr>
          </a:p>
          <a:p>
            <a:pPr indent="0" lvl="0" marL="0" rtl="0" algn="ctr">
              <a:spcBef>
                <a:spcPts val="0"/>
              </a:spcBef>
              <a:spcAft>
                <a:spcPts val="0"/>
              </a:spcAft>
              <a:buNone/>
            </a:pPr>
            <a:r>
              <a:rPr lang="en" sz="1400">
                <a:solidFill>
                  <a:srgbClr val="000000"/>
                </a:solidFill>
                <a:latin typeface="Montserrat ExtraLight"/>
                <a:ea typeface="Montserrat ExtraLight"/>
                <a:cs typeface="Montserrat ExtraLight"/>
                <a:sym typeface="Montserrat ExtraLight"/>
              </a:rPr>
              <a:t>Page 1</a:t>
            </a:r>
            <a:endParaRPr sz="1400">
              <a:solidFill>
                <a:srgbClr val="000000"/>
              </a:solidFill>
              <a:latin typeface="Montserrat ExtraLight"/>
              <a:ea typeface="Montserrat ExtraLight"/>
              <a:cs typeface="Montserrat ExtraLight"/>
              <a:sym typeface="Montserrat Extra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33" name="Shape 733"/>
        <p:cNvGrpSpPr/>
        <p:nvPr/>
      </p:nvGrpSpPr>
      <p:grpSpPr>
        <a:xfrm>
          <a:off x="0" y="0"/>
          <a:ext cx="0" cy="0"/>
          <a:chOff x="0" y="0"/>
          <a:chExt cx="0" cy="0"/>
        </a:xfrm>
      </p:grpSpPr>
      <p:sp>
        <p:nvSpPr>
          <p:cNvPr id="734" name="Google Shape;734;p52"/>
          <p:cNvSpPr txBox="1"/>
          <p:nvPr>
            <p:ph idx="4294967295" type="title"/>
          </p:nvPr>
        </p:nvSpPr>
        <p:spPr>
          <a:xfrm>
            <a:off x="311700" y="1104100"/>
            <a:ext cx="8520600" cy="105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Montserrat Thin"/>
                <a:ea typeface="Montserrat Thin"/>
                <a:cs typeface="Montserrat Thin"/>
                <a:sym typeface="Montserrat Thin"/>
              </a:rPr>
              <a:t>Thank You</a:t>
            </a:r>
            <a:endParaRPr sz="6000">
              <a:solidFill>
                <a:srgbClr val="FFFFFF"/>
              </a:solidFill>
              <a:latin typeface="Montserrat Thin"/>
              <a:ea typeface="Montserrat Thin"/>
              <a:cs typeface="Montserrat Thin"/>
              <a:sym typeface="Montserrat Thin"/>
            </a:endParaRPr>
          </a:p>
        </p:txBody>
      </p:sp>
      <p:sp>
        <p:nvSpPr>
          <p:cNvPr id="735" name="Google Shape;735;p52"/>
          <p:cNvSpPr txBox="1"/>
          <p:nvPr>
            <p:ph idx="4294967295" type="body"/>
          </p:nvPr>
        </p:nvSpPr>
        <p:spPr>
          <a:xfrm>
            <a:off x="3354250" y="2005288"/>
            <a:ext cx="2487900" cy="4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sz="1400"/>
          </a:p>
          <a:p>
            <a:pPr indent="0" lvl="0" marL="0" rtl="0" algn="ctr">
              <a:spcBef>
                <a:spcPts val="1600"/>
              </a:spcBef>
              <a:spcAft>
                <a:spcPts val="1600"/>
              </a:spcAft>
              <a:buNone/>
            </a:pPr>
            <a:r>
              <a:rPr b="1" lang="en" sz="1400">
                <a:solidFill>
                  <a:srgbClr val="FFFFFF"/>
                </a:solidFill>
                <a:latin typeface="Montserrat"/>
                <a:ea typeface="Montserrat"/>
                <a:cs typeface="Montserrat"/>
                <a:sym typeface="Montserrat"/>
              </a:rPr>
              <a:t>Next Steps</a:t>
            </a:r>
            <a:endParaRPr b="1" sz="1400">
              <a:solidFill>
                <a:srgbClr val="FFFFFF"/>
              </a:solidFill>
              <a:latin typeface="Montserrat"/>
              <a:ea typeface="Montserrat"/>
              <a:cs typeface="Montserrat"/>
              <a:sym typeface="Montserrat"/>
            </a:endParaRPr>
          </a:p>
        </p:txBody>
      </p:sp>
      <p:sp>
        <p:nvSpPr>
          <p:cNvPr id="736" name="Google Shape;736;p52"/>
          <p:cNvSpPr txBox="1"/>
          <p:nvPr/>
        </p:nvSpPr>
        <p:spPr>
          <a:xfrm>
            <a:off x="2693750" y="2931325"/>
            <a:ext cx="4614600" cy="1890000"/>
          </a:xfrm>
          <a:prstGeom prst="rect">
            <a:avLst/>
          </a:prstGeom>
          <a:noFill/>
          <a:ln>
            <a:noFill/>
          </a:ln>
        </p:spPr>
        <p:txBody>
          <a:bodyPr anchorCtr="0" anchor="ctr" bIns="91425" lIns="91425" spcFirstLastPara="1" rIns="91425" wrap="square" tIns="91425">
            <a:noAutofit/>
          </a:bodyPr>
          <a:lstStyle/>
          <a:p>
            <a:pPr indent="0" lvl="0" marL="45720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Schedule Kickoff With Project Coordinator</a:t>
            </a:r>
            <a:endParaRPr sz="1200">
              <a:solidFill>
                <a:srgbClr val="FFFFFF"/>
              </a:solidFill>
              <a:latin typeface="Montserrat"/>
              <a:ea typeface="Montserrat"/>
              <a:cs typeface="Montserrat"/>
              <a:sym typeface="Montserrat"/>
            </a:endParaRPr>
          </a:p>
          <a:p>
            <a:pPr indent="0" lvl="0" marL="457200" rtl="0" algn="l">
              <a:lnSpc>
                <a:spcPct val="150000"/>
              </a:lnSpc>
              <a:spcBef>
                <a:spcPts val="1600"/>
              </a:spcBef>
              <a:spcAft>
                <a:spcPts val="0"/>
              </a:spcAft>
              <a:buNone/>
            </a:pPr>
            <a:r>
              <a:rPr lang="en" sz="1200">
                <a:solidFill>
                  <a:srgbClr val="FFFFFF"/>
                </a:solidFill>
                <a:latin typeface="Montserrat"/>
                <a:ea typeface="Montserrat"/>
                <a:cs typeface="Montserrat"/>
                <a:sym typeface="Montserrat"/>
              </a:rPr>
              <a:t>Identify Site Development Priority</a:t>
            </a:r>
            <a:endParaRPr sz="1200">
              <a:solidFill>
                <a:srgbClr val="FFFFFF"/>
              </a:solidFill>
              <a:latin typeface="Montserrat"/>
              <a:ea typeface="Montserrat"/>
              <a:cs typeface="Montserrat"/>
              <a:sym typeface="Montserrat"/>
            </a:endParaRPr>
          </a:p>
          <a:p>
            <a:pPr indent="0" lvl="0" marL="457200" rtl="0" algn="l">
              <a:lnSpc>
                <a:spcPct val="150000"/>
              </a:lnSpc>
              <a:spcBef>
                <a:spcPts val="1600"/>
              </a:spcBef>
              <a:spcAft>
                <a:spcPts val="1600"/>
              </a:spcAft>
              <a:buNone/>
            </a:pPr>
            <a:r>
              <a:rPr lang="en" sz="1200">
                <a:solidFill>
                  <a:srgbClr val="FFFFFF"/>
                </a:solidFill>
                <a:latin typeface="Montserrat"/>
                <a:ea typeface="Montserrat"/>
                <a:cs typeface="Montserrat"/>
                <a:sym typeface="Montserrat"/>
              </a:rPr>
              <a:t>Complete Exhibit A &amp; Enrollment Form</a:t>
            </a:r>
            <a:endParaRPr sz="1200">
              <a:solidFill>
                <a:srgbClr val="FFFFFF"/>
              </a:solidFill>
              <a:latin typeface="Montserrat"/>
              <a:ea typeface="Montserrat"/>
              <a:cs typeface="Montserrat"/>
              <a:sym typeface="Montserrat"/>
            </a:endParaRPr>
          </a:p>
        </p:txBody>
      </p:sp>
      <p:pic>
        <p:nvPicPr>
          <p:cNvPr id="737" name="Google Shape;737;p52"/>
          <p:cNvPicPr preferRelativeResize="0"/>
          <p:nvPr/>
        </p:nvPicPr>
        <p:blipFill>
          <a:blip r:embed="rId4">
            <a:alphaModFix/>
          </a:blip>
          <a:stretch>
            <a:fillRect/>
          </a:stretch>
        </p:blipFill>
        <p:spPr>
          <a:xfrm>
            <a:off x="2795202" y="3086337"/>
            <a:ext cx="287564" cy="334036"/>
          </a:xfrm>
          <a:prstGeom prst="rect">
            <a:avLst/>
          </a:prstGeom>
          <a:noFill/>
          <a:ln>
            <a:noFill/>
          </a:ln>
          <a:effectLst>
            <a:outerShdw blurRad="57150" rotWithShape="0" algn="bl" dir="5400000" dist="19050">
              <a:srgbClr val="000000">
                <a:alpha val="50000"/>
              </a:srgbClr>
            </a:outerShdw>
          </a:effectLst>
        </p:spPr>
      </p:pic>
      <p:pic>
        <p:nvPicPr>
          <p:cNvPr id="738" name="Google Shape;738;p52"/>
          <p:cNvPicPr preferRelativeResize="0"/>
          <p:nvPr/>
        </p:nvPicPr>
        <p:blipFill>
          <a:blip r:embed="rId4">
            <a:alphaModFix/>
          </a:blip>
          <a:stretch>
            <a:fillRect/>
          </a:stretch>
        </p:blipFill>
        <p:spPr>
          <a:xfrm>
            <a:off x="2795202" y="3568684"/>
            <a:ext cx="287564" cy="334036"/>
          </a:xfrm>
          <a:prstGeom prst="rect">
            <a:avLst/>
          </a:prstGeom>
          <a:noFill/>
          <a:ln>
            <a:noFill/>
          </a:ln>
          <a:effectLst>
            <a:outerShdw blurRad="57150" rotWithShape="0" algn="bl" dir="5400000" dist="19050">
              <a:srgbClr val="000000">
                <a:alpha val="50000"/>
              </a:srgbClr>
            </a:outerShdw>
          </a:effectLst>
        </p:spPr>
      </p:pic>
      <p:pic>
        <p:nvPicPr>
          <p:cNvPr id="739" name="Google Shape;739;p52"/>
          <p:cNvPicPr preferRelativeResize="0"/>
          <p:nvPr/>
        </p:nvPicPr>
        <p:blipFill>
          <a:blip r:embed="rId4">
            <a:alphaModFix/>
          </a:blip>
          <a:stretch>
            <a:fillRect/>
          </a:stretch>
        </p:blipFill>
        <p:spPr>
          <a:xfrm>
            <a:off x="2795202" y="3985776"/>
            <a:ext cx="287564" cy="334036"/>
          </a:xfrm>
          <a:prstGeom prst="rect">
            <a:avLst/>
          </a:prstGeom>
          <a:noFill/>
          <a:ln>
            <a:noFill/>
          </a:ln>
          <a:effectLst>
            <a:outerShdw blurRad="57150" rotWithShape="0" algn="bl" dir="5400000" dist="19050">
              <a:srgbClr val="000000">
                <a:alpha val="50000"/>
              </a:srgbClr>
            </a:outerShdw>
          </a:effectLst>
        </p:spPr>
      </p:pic>
      <p:sp>
        <p:nvSpPr>
          <p:cNvPr id="740" name="Google Shape;740;p52"/>
          <p:cNvSpPr txBox="1"/>
          <p:nvPr/>
        </p:nvSpPr>
        <p:spPr>
          <a:xfrm>
            <a:off x="2787788" y="3052325"/>
            <a:ext cx="335400" cy="28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Unica One"/>
                <a:ea typeface="Unica One"/>
                <a:cs typeface="Unica One"/>
                <a:sym typeface="Unica One"/>
              </a:rPr>
              <a:t>1.</a:t>
            </a:r>
            <a:endParaRPr>
              <a:latin typeface="Unica One"/>
              <a:ea typeface="Unica One"/>
              <a:cs typeface="Unica One"/>
              <a:sym typeface="Unica One"/>
            </a:endParaRPr>
          </a:p>
        </p:txBody>
      </p:sp>
      <p:sp>
        <p:nvSpPr>
          <p:cNvPr id="741" name="Google Shape;741;p52"/>
          <p:cNvSpPr txBox="1"/>
          <p:nvPr/>
        </p:nvSpPr>
        <p:spPr>
          <a:xfrm>
            <a:off x="2787650" y="3536763"/>
            <a:ext cx="383100" cy="1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nica One"/>
                <a:ea typeface="Unica One"/>
                <a:cs typeface="Unica One"/>
                <a:sym typeface="Unica One"/>
              </a:rPr>
              <a:t>2</a:t>
            </a:r>
            <a:r>
              <a:rPr lang="en">
                <a:latin typeface="Unica One"/>
                <a:ea typeface="Unica One"/>
                <a:cs typeface="Unica One"/>
                <a:sym typeface="Unica One"/>
              </a:rPr>
              <a:t>.</a:t>
            </a:r>
            <a:endParaRPr>
              <a:latin typeface="Unica One"/>
              <a:ea typeface="Unica One"/>
              <a:cs typeface="Unica One"/>
              <a:sym typeface="Unica One"/>
            </a:endParaRPr>
          </a:p>
        </p:txBody>
      </p:sp>
      <p:sp>
        <p:nvSpPr>
          <p:cNvPr id="742" name="Google Shape;742;p52"/>
          <p:cNvSpPr txBox="1"/>
          <p:nvPr/>
        </p:nvSpPr>
        <p:spPr>
          <a:xfrm>
            <a:off x="2790238" y="3955775"/>
            <a:ext cx="335400" cy="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Unica One"/>
                <a:ea typeface="Unica One"/>
                <a:cs typeface="Unica One"/>
                <a:sym typeface="Unica One"/>
              </a:rPr>
              <a:t>3</a:t>
            </a:r>
            <a:r>
              <a:rPr lang="en">
                <a:latin typeface="Unica One"/>
                <a:ea typeface="Unica One"/>
                <a:cs typeface="Unica One"/>
                <a:sym typeface="Unica One"/>
              </a:rPr>
              <a:t>.</a:t>
            </a:r>
            <a:endParaRPr>
              <a:latin typeface="Unica One"/>
              <a:ea typeface="Unica One"/>
              <a:cs typeface="Unica One"/>
              <a:sym typeface="Unica One"/>
            </a:endParaRPr>
          </a:p>
        </p:txBody>
      </p:sp>
      <p:cxnSp>
        <p:nvCxnSpPr>
          <p:cNvPr id="743" name="Google Shape;743;p52"/>
          <p:cNvCxnSpPr/>
          <p:nvPr/>
        </p:nvCxnSpPr>
        <p:spPr>
          <a:xfrm rot="10800000">
            <a:off x="2708400" y="2658000"/>
            <a:ext cx="1333500" cy="0"/>
          </a:xfrm>
          <a:prstGeom prst="straightConnector1">
            <a:avLst/>
          </a:prstGeom>
          <a:noFill/>
          <a:ln cap="flat" cmpd="sng" w="9525">
            <a:solidFill>
              <a:srgbClr val="DCDCDC"/>
            </a:solidFill>
            <a:prstDash val="solid"/>
            <a:round/>
            <a:headEnd len="med" w="med" type="none"/>
            <a:tailEnd len="med" w="med" type="none"/>
          </a:ln>
        </p:spPr>
      </p:cxnSp>
      <p:cxnSp>
        <p:nvCxnSpPr>
          <p:cNvPr id="744" name="Google Shape;744;p52"/>
          <p:cNvCxnSpPr/>
          <p:nvPr/>
        </p:nvCxnSpPr>
        <p:spPr>
          <a:xfrm rot="10800000">
            <a:off x="5165850" y="2658000"/>
            <a:ext cx="1333500" cy="0"/>
          </a:xfrm>
          <a:prstGeom prst="straightConnector1">
            <a:avLst/>
          </a:prstGeom>
          <a:noFill/>
          <a:ln cap="flat" cmpd="sng" w="9525">
            <a:solidFill>
              <a:srgbClr val="DCDCDC"/>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3" name="Shape 123"/>
        <p:cNvGrpSpPr/>
        <p:nvPr/>
      </p:nvGrpSpPr>
      <p:grpSpPr>
        <a:xfrm>
          <a:off x="0" y="0"/>
          <a:ext cx="0" cy="0"/>
          <a:chOff x="0" y="0"/>
          <a:chExt cx="0" cy="0"/>
        </a:xfrm>
      </p:grpSpPr>
      <p:sp>
        <p:nvSpPr>
          <p:cNvPr id="124" name="Google Shape;124;p20"/>
          <p:cNvSpPr/>
          <p:nvPr/>
        </p:nvSpPr>
        <p:spPr>
          <a:xfrm>
            <a:off x="-2809675" y="3"/>
            <a:ext cx="5633400" cy="5241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p:nvPr/>
        </p:nvSpPr>
        <p:spPr>
          <a:xfrm>
            <a:off x="607698" y="4146916"/>
            <a:ext cx="1898700" cy="557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p:nvPr/>
        </p:nvSpPr>
        <p:spPr>
          <a:xfrm>
            <a:off x="2627889" y="4146916"/>
            <a:ext cx="1898700" cy="557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a:off x="4644290" y="4146916"/>
            <a:ext cx="1898700" cy="557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0"/>
          <p:cNvPicPr preferRelativeResize="0"/>
          <p:nvPr/>
        </p:nvPicPr>
        <p:blipFill>
          <a:blip r:embed="rId3">
            <a:alphaModFix/>
          </a:blip>
          <a:stretch>
            <a:fillRect/>
          </a:stretch>
        </p:blipFill>
        <p:spPr>
          <a:xfrm>
            <a:off x="607687" y="1313074"/>
            <a:ext cx="1898625" cy="2847956"/>
          </a:xfrm>
          <a:prstGeom prst="rect">
            <a:avLst/>
          </a:prstGeom>
          <a:noFill/>
          <a:ln>
            <a:noFill/>
          </a:ln>
        </p:spPr>
      </p:pic>
      <p:sp>
        <p:nvSpPr>
          <p:cNvPr id="129" name="Google Shape;129;p20"/>
          <p:cNvSpPr/>
          <p:nvPr/>
        </p:nvSpPr>
        <p:spPr>
          <a:xfrm>
            <a:off x="6665256" y="4146916"/>
            <a:ext cx="1898700" cy="557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20"/>
          <p:cNvPicPr preferRelativeResize="0"/>
          <p:nvPr/>
        </p:nvPicPr>
        <p:blipFill>
          <a:blip r:embed="rId4">
            <a:alphaModFix/>
          </a:blip>
          <a:stretch>
            <a:fillRect/>
          </a:stretch>
        </p:blipFill>
        <p:spPr>
          <a:xfrm>
            <a:off x="2627211" y="1313087"/>
            <a:ext cx="1898625" cy="2847956"/>
          </a:xfrm>
          <a:prstGeom prst="rect">
            <a:avLst/>
          </a:prstGeom>
          <a:noFill/>
          <a:ln>
            <a:noFill/>
          </a:ln>
        </p:spPr>
      </p:pic>
      <p:pic>
        <p:nvPicPr>
          <p:cNvPr id="131" name="Google Shape;131;p20"/>
          <p:cNvPicPr preferRelativeResize="0"/>
          <p:nvPr/>
        </p:nvPicPr>
        <p:blipFill>
          <a:blip r:embed="rId5">
            <a:alphaModFix/>
          </a:blip>
          <a:stretch>
            <a:fillRect/>
          </a:stretch>
        </p:blipFill>
        <p:spPr>
          <a:xfrm>
            <a:off x="4647714" y="1315476"/>
            <a:ext cx="1898625" cy="2847969"/>
          </a:xfrm>
          <a:prstGeom prst="rect">
            <a:avLst/>
          </a:prstGeom>
          <a:noFill/>
          <a:ln>
            <a:noFill/>
          </a:ln>
        </p:spPr>
      </p:pic>
      <p:pic>
        <p:nvPicPr>
          <p:cNvPr id="132" name="Google Shape;132;p20"/>
          <p:cNvPicPr preferRelativeResize="0"/>
          <p:nvPr/>
        </p:nvPicPr>
        <p:blipFill rotWithShape="1">
          <a:blip r:embed="rId6">
            <a:alphaModFix/>
          </a:blip>
          <a:srcRect b="0" l="12218" r="12818" t="26073"/>
          <a:stretch/>
        </p:blipFill>
        <p:spPr>
          <a:xfrm>
            <a:off x="6666437" y="1317445"/>
            <a:ext cx="1898625" cy="2847956"/>
          </a:xfrm>
          <a:prstGeom prst="rect">
            <a:avLst/>
          </a:prstGeom>
          <a:noFill/>
          <a:ln>
            <a:noFill/>
          </a:ln>
        </p:spPr>
      </p:pic>
      <p:sp>
        <p:nvSpPr>
          <p:cNvPr id="133" name="Google Shape;133;p20"/>
          <p:cNvSpPr txBox="1"/>
          <p:nvPr/>
        </p:nvSpPr>
        <p:spPr>
          <a:xfrm>
            <a:off x="0" y="351106"/>
            <a:ext cx="91440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D2D2D"/>
                </a:solidFill>
                <a:latin typeface="Montserrat"/>
                <a:ea typeface="Montserrat"/>
                <a:cs typeface="Montserrat"/>
                <a:sym typeface="Montserrat"/>
              </a:rPr>
              <a:t>WHO IS ANCHOR WAVE?</a:t>
            </a:r>
            <a:endParaRPr b="1" sz="1000">
              <a:solidFill>
                <a:srgbClr val="2D2D2D"/>
              </a:solidFill>
              <a:latin typeface="Montserrat"/>
              <a:ea typeface="Montserrat"/>
              <a:cs typeface="Montserrat"/>
              <a:sym typeface="Montserrat"/>
            </a:endParaRPr>
          </a:p>
        </p:txBody>
      </p:sp>
      <p:sp>
        <p:nvSpPr>
          <p:cNvPr id="134" name="Google Shape;134;p20"/>
          <p:cNvSpPr txBox="1"/>
          <p:nvPr/>
        </p:nvSpPr>
        <p:spPr>
          <a:xfrm>
            <a:off x="14375" y="580675"/>
            <a:ext cx="9144000" cy="6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D2D2D"/>
                </a:solidFill>
                <a:latin typeface="Montserrat ExtraLight"/>
                <a:ea typeface="Montserrat ExtraLight"/>
                <a:cs typeface="Montserrat ExtraLight"/>
                <a:sym typeface="Montserrat ExtraLight"/>
              </a:rPr>
              <a:t>LEADERSHIP</a:t>
            </a:r>
            <a:endParaRPr sz="3000">
              <a:solidFill>
                <a:srgbClr val="2D2D2D"/>
              </a:solidFill>
              <a:latin typeface="Montserrat ExtraLight"/>
              <a:ea typeface="Montserrat ExtraLight"/>
              <a:cs typeface="Montserrat ExtraLight"/>
              <a:sym typeface="Montserrat ExtraLight"/>
            </a:endParaRPr>
          </a:p>
        </p:txBody>
      </p:sp>
      <p:sp>
        <p:nvSpPr>
          <p:cNvPr id="135" name="Google Shape;135;p20"/>
          <p:cNvSpPr txBox="1"/>
          <p:nvPr/>
        </p:nvSpPr>
        <p:spPr>
          <a:xfrm>
            <a:off x="647617" y="4388227"/>
            <a:ext cx="17961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CEO &amp; FOUNDER</a:t>
            </a:r>
            <a:endParaRPr b="1" sz="700">
              <a:solidFill>
                <a:srgbClr val="FFFFFF"/>
              </a:solidFill>
              <a:latin typeface="Montserrat"/>
              <a:ea typeface="Montserrat"/>
              <a:cs typeface="Montserrat"/>
              <a:sym typeface="Montserrat"/>
            </a:endParaRPr>
          </a:p>
        </p:txBody>
      </p:sp>
      <p:sp>
        <p:nvSpPr>
          <p:cNvPr id="136" name="Google Shape;136;p20"/>
          <p:cNvSpPr txBox="1"/>
          <p:nvPr/>
        </p:nvSpPr>
        <p:spPr>
          <a:xfrm>
            <a:off x="891003" y="4195616"/>
            <a:ext cx="13287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MIKE SCHMIDT</a:t>
            </a:r>
            <a:endParaRPr sz="1100">
              <a:solidFill>
                <a:srgbClr val="FFFFFF"/>
              </a:solidFill>
              <a:latin typeface="Montserrat"/>
              <a:ea typeface="Montserrat"/>
              <a:cs typeface="Montserrat"/>
              <a:sym typeface="Montserrat"/>
            </a:endParaRPr>
          </a:p>
        </p:txBody>
      </p:sp>
      <p:sp>
        <p:nvSpPr>
          <p:cNvPr id="137" name="Google Shape;137;p20"/>
          <p:cNvSpPr txBox="1"/>
          <p:nvPr/>
        </p:nvSpPr>
        <p:spPr>
          <a:xfrm>
            <a:off x="2913079" y="4389697"/>
            <a:ext cx="1328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PRESIDENT</a:t>
            </a:r>
            <a:endParaRPr b="1" sz="700">
              <a:solidFill>
                <a:srgbClr val="FFFFFF"/>
              </a:solidFill>
              <a:latin typeface="Montserrat"/>
              <a:ea typeface="Montserrat"/>
              <a:cs typeface="Montserrat"/>
              <a:sym typeface="Montserrat"/>
            </a:endParaRPr>
          </a:p>
        </p:txBody>
      </p:sp>
      <p:sp>
        <p:nvSpPr>
          <p:cNvPr id="138" name="Google Shape;138;p20"/>
          <p:cNvSpPr txBox="1"/>
          <p:nvPr/>
        </p:nvSpPr>
        <p:spPr>
          <a:xfrm>
            <a:off x="2571567" y="4199333"/>
            <a:ext cx="19911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ANTHONY RIVERA</a:t>
            </a:r>
            <a:endParaRPr sz="1100">
              <a:solidFill>
                <a:srgbClr val="FFFFFF"/>
              </a:solidFill>
              <a:latin typeface="Montserrat"/>
              <a:ea typeface="Montserrat"/>
              <a:cs typeface="Montserrat"/>
              <a:sym typeface="Montserrat"/>
            </a:endParaRPr>
          </a:p>
        </p:txBody>
      </p:sp>
      <p:sp>
        <p:nvSpPr>
          <p:cNvPr id="139" name="Google Shape;139;p20"/>
          <p:cNvSpPr txBox="1"/>
          <p:nvPr/>
        </p:nvSpPr>
        <p:spPr>
          <a:xfrm>
            <a:off x="4778513" y="4342849"/>
            <a:ext cx="17106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INTERNET MARKETING DIRECTOR</a:t>
            </a:r>
            <a:endParaRPr b="1" sz="700">
              <a:solidFill>
                <a:srgbClr val="FFFFFF"/>
              </a:solidFill>
              <a:latin typeface="Montserrat"/>
              <a:ea typeface="Montserrat"/>
              <a:cs typeface="Montserrat"/>
              <a:sym typeface="Montserrat"/>
            </a:endParaRPr>
          </a:p>
        </p:txBody>
      </p:sp>
      <p:sp>
        <p:nvSpPr>
          <p:cNvPr id="140" name="Google Shape;140;p20"/>
          <p:cNvSpPr txBox="1"/>
          <p:nvPr/>
        </p:nvSpPr>
        <p:spPr>
          <a:xfrm>
            <a:off x="4595438" y="4169947"/>
            <a:ext cx="19911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TREY WESSON</a:t>
            </a:r>
            <a:endParaRPr sz="1100">
              <a:solidFill>
                <a:srgbClr val="FFFFFF"/>
              </a:solidFill>
              <a:latin typeface="Montserrat"/>
              <a:ea typeface="Montserrat"/>
              <a:cs typeface="Montserrat"/>
              <a:sym typeface="Montserrat"/>
            </a:endParaRPr>
          </a:p>
        </p:txBody>
      </p:sp>
      <p:sp>
        <p:nvSpPr>
          <p:cNvPr id="141" name="Google Shape;141;p20"/>
          <p:cNvSpPr txBox="1"/>
          <p:nvPr/>
        </p:nvSpPr>
        <p:spPr>
          <a:xfrm>
            <a:off x="6948952" y="4375699"/>
            <a:ext cx="1328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3F3F3"/>
                </a:solidFill>
                <a:latin typeface="Montserrat"/>
                <a:ea typeface="Montserrat"/>
                <a:cs typeface="Montserrat"/>
                <a:sym typeface="Montserrat"/>
              </a:rPr>
              <a:t>VICE PRESIDENT</a:t>
            </a:r>
            <a:endParaRPr b="1" sz="700">
              <a:solidFill>
                <a:srgbClr val="F3F3F3"/>
              </a:solidFill>
              <a:latin typeface="Montserrat"/>
              <a:ea typeface="Montserrat"/>
              <a:cs typeface="Montserrat"/>
              <a:sym typeface="Montserrat"/>
            </a:endParaRPr>
          </a:p>
        </p:txBody>
      </p:sp>
      <p:sp>
        <p:nvSpPr>
          <p:cNvPr id="142" name="Google Shape;142;p20"/>
          <p:cNvSpPr txBox="1"/>
          <p:nvPr/>
        </p:nvSpPr>
        <p:spPr>
          <a:xfrm>
            <a:off x="6585127" y="4176952"/>
            <a:ext cx="2063700" cy="2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LILLY DARLING</a:t>
            </a:r>
            <a:endParaRPr sz="1100">
              <a:solidFill>
                <a:srgbClr val="FFFFFF"/>
              </a:solidFill>
              <a:latin typeface="Montserrat"/>
              <a:ea typeface="Montserrat"/>
              <a:cs typeface="Montserrat"/>
              <a:sym typeface="Montserrat"/>
            </a:endParaRPr>
          </a:p>
        </p:txBody>
      </p:sp>
      <p:sp>
        <p:nvSpPr>
          <p:cNvPr id="143" name="Google Shape;143;p20"/>
          <p:cNvSpPr/>
          <p:nvPr/>
        </p:nvSpPr>
        <p:spPr>
          <a:xfrm>
            <a:off x="3675259" y="654953"/>
            <a:ext cx="1845900" cy="7800"/>
          </a:xfrm>
          <a:prstGeom prst="rect">
            <a:avLst/>
          </a:prstGeom>
          <a:solidFill>
            <a:srgbClr val="2D2D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7" name="Shape 147"/>
        <p:cNvGrpSpPr/>
        <p:nvPr/>
      </p:nvGrpSpPr>
      <p:grpSpPr>
        <a:xfrm>
          <a:off x="0" y="0"/>
          <a:ext cx="0" cy="0"/>
          <a:chOff x="0" y="0"/>
          <a:chExt cx="0" cy="0"/>
        </a:xfrm>
      </p:grpSpPr>
      <p:sp>
        <p:nvSpPr>
          <p:cNvPr id="148" name="Google Shape;148;p21"/>
          <p:cNvSpPr/>
          <p:nvPr/>
        </p:nvSpPr>
        <p:spPr>
          <a:xfrm>
            <a:off x="6377498" y="-68597"/>
            <a:ext cx="5633400" cy="5241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nvSpPr>
        <p:spPr>
          <a:xfrm>
            <a:off x="50650" y="432700"/>
            <a:ext cx="9144000" cy="2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2D2D2D"/>
                </a:solidFill>
                <a:latin typeface="Montserrat"/>
                <a:ea typeface="Montserrat"/>
                <a:cs typeface="Montserrat"/>
                <a:sym typeface="Montserrat"/>
              </a:rPr>
              <a:t>WHO IS ANCHOR WAVE? </a:t>
            </a:r>
            <a:endParaRPr b="1" sz="1000">
              <a:solidFill>
                <a:srgbClr val="2D2D2D"/>
              </a:solidFill>
              <a:latin typeface="Montserrat"/>
              <a:ea typeface="Montserrat"/>
              <a:cs typeface="Montserrat"/>
              <a:sym typeface="Montserrat"/>
            </a:endParaRPr>
          </a:p>
        </p:txBody>
      </p:sp>
      <p:sp>
        <p:nvSpPr>
          <p:cNvPr id="150" name="Google Shape;150;p21"/>
          <p:cNvSpPr txBox="1"/>
          <p:nvPr/>
        </p:nvSpPr>
        <p:spPr>
          <a:xfrm>
            <a:off x="-289450" y="831381"/>
            <a:ext cx="9144000" cy="7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2D2D2D"/>
                </a:solidFill>
                <a:latin typeface="Montserrat ExtraLight"/>
                <a:ea typeface="Montserrat ExtraLight"/>
                <a:cs typeface="Montserrat ExtraLight"/>
                <a:sym typeface="Montserrat ExtraLight"/>
              </a:rPr>
              <a:t>EXPERTS, ON YOUR TEAM </a:t>
            </a:r>
            <a:endParaRPr sz="3000">
              <a:solidFill>
                <a:srgbClr val="2D2D2D"/>
              </a:solidFill>
              <a:latin typeface="Montserrat ExtraLight"/>
              <a:ea typeface="Montserrat ExtraLight"/>
              <a:cs typeface="Montserrat ExtraLight"/>
              <a:sym typeface="Montserrat ExtraLight"/>
            </a:endParaRPr>
          </a:p>
        </p:txBody>
      </p:sp>
      <p:pic>
        <p:nvPicPr>
          <p:cNvPr id="151" name="Google Shape;151;p21"/>
          <p:cNvPicPr preferRelativeResize="0"/>
          <p:nvPr/>
        </p:nvPicPr>
        <p:blipFill>
          <a:blip r:embed="rId3">
            <a:alphaModFix/>
          </a:blip>
          <a:stretch>
            <a:fillRect/>
          </a:stretch>
        </p:blipFill>
        <p:spPr>
          <a:xfrm>
            <a:off x="1696224" y="1801149"/>
            <a:ext cx="546900" cy="2192225"/>
          </a:xfrm>
          <a:prstGeom prst="rect">
            <a:avLst/>
          </a:prstGeom>
          <a:noFill/>
          <a:ln>
            <a:noFill/>
          </a:ln>
        </p:spPr>
      </p:pic>
      <p:pic>
        <p:nvPicPr>
          <p:cNvPr id="152" name="Google Shape;152;p21"/>
          <p:cNvPicPr preferRelativeResize="0"/>
          <p:nvPr/>
        </p:nvPicPr>
        <p:blipFill>
          <a:blip r:embed="rId3">
            <a:alphaModFix/>
          </a:blip>
          <a:stretch>
            <a:fillRect/>
          </a:stretch>
        </p:blipFill>
        <p:spPr>
          <a:xfrm>
            <a:off x="3391232" y="1801149"/>
            <a:ext cx="546900" cy="2192225"/>
          </a:xfrm>
          <a:prstGeom prst="rect">
            <a:avLst/>
          </a:prstGeom>
          <a:noFill/>
          <a:ln>
            <a:noFill/>
          </a:ln>
        </p:spPr>
      </p:pic>
      <p:pic>
        <p:nvPicPr>
          <p:cNvPr id="153" name="Google Shape;153;p21"/>
          <p:cNvPicPr preferRelativeResize="0"/>
          <p:nvPr/>
        </p:nvPicPr>
        <p:blipFill>
          <a:blip r:embed="rId3">
            <a:alphaModFix/>
          </a:blip>
          <a:stretch>
            <a:fillRect/>
          </a:stretch>
        </p:blipFill>
        <p:spPr>
          <a:xfrm>
            <a:off x="5086224" y="1801149"/>
            <a:ext cx="546900" cy="2192225"/>
          </a:xfrm>
          <a:prstGeom prst="rect">
            <a:avLst/>
          </a:prstGeom>
          <a:noFill/>
          <a:ln>
            <a:noFill/>
          </a:ln>
        </p:spPr>
      </p:pic>
      <p:pic>
        <p:nvPicPr>
          <p:cNvPr id="154" name="Google Shape;154;p21"/>
          <p:cNvPicPr preferRelativeResize="0"/>
          <p:nvPr/>
        </p:nvPicPr>
        <p:blipFill>
          <a:blip r:embed="rId3">
            <a:alphaModFix/>
          </a:blip>
          <a:stretch>
            <a:fillRect/>
          </a:stretch>
        </p:blipFill>
        <p:spPr>
          <a:xfrm>
            <a:off x="6781224" y="1801149"/>
            <a:ext cx="546900" cy="2192225"/>
          </a:xfrm>
          <a:prstGeom prst="rect">
            <a:avLst/>
          </a:prstGeom>
          <a:noFill/>
          <a:ln>
            <a:noFill/>
          </a:ln>
        </p:spPr>
      </p:pic>
      <p:sp>
        <p:nvSpPr>
          <p:cNvPr id="155" name="Google Shape;155;p21"/>
          <p:cNvSpPr txBox="1"/>
          <p:nvPr/>
        </p:nvSpPr>
        <p:spPr>
          <a:xfrm>
            <a:off x="792513" y="4119758"/>
            <a:ext cx="2357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PROJECT </a:t>
            </a:r>
            <a:endParaRPr b="1" sz="800">
              <a:solidFill>
                <a:srgbClr val="2D2D2D"/>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COORDINATORS</a:t>
            </a:r>
            <a:endParaRPr b="1" sz="800">
              <a:solidFill>
                <a:srgbClr val="2D2D2D"/>
              </a:solidFill>
              <a:latin typeface="Montserrat"/>
              <a:ea typeface="Montserrat"/>
              <a:cs typeface="Montserrat"/>
              <a:sym typeface="Montserrat"/>
            </a:endParaRPr>
          </a:p>
        </p:txBody>
      </p:sp>
      <p:sp>
        <p:nvSpPr>
          <p:cNvPr id="156" name="Google Shape;156;p21"/>
          <p:cNvSpPr txBox="1"/>
          <p:nvPr/>
        </p:nvSpPr>
        <p:spPr>
          <a:xfrm>
            <a:off x="3000333" y="4150506"/>
            <a:ext cx="1328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DEVELOPERS</a:t>
            </a:r>
            <a:endParaRPr b="1" sz="800">
              <a:solidFill>
                <a:srgbClr val="2D2D2D"/>
              </a:solidFill>
              <a:latin typeface="Montserrat"/>
              <a:ea typeface="Montserrat"/>
              <a:cs typeface="Montserrat"/>
              <a:sym typeface="Montserrat"/>
            </a:endParaRPr>
          </a:p>
        </p:txBody>
      </p:sp>
      <p:sp>
        <p:nvSpPr>
          <p:cNvPr id="157" name="Google Shape;157;p21"/>
          <p:cNvSpPr txBox="1"/>
          <p:nvPr/>
        </p:nvSpPr>
        <p:spPr>
          <a:xfrm>
            <a:off x="2730483" y="2473991"/>
            <a:ext cx="1868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TECHNICAL</a:t>
            </a:r>
            <a:endParaRPr b="1" sz="800">
              <a:solidFill>
                <a:srgbClr val="2D2D2D"/>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SUPPORT</a:t>
            </a:r>
            <a:endParaRPr b="1" sz="800">
              <a:solidFill>
                <a:srgbClr val="2D2D2D"/>
              </a:solidFill>
              <a:latin typeface="Montserrat"/>
              <a:ea typeface="Montserrat"/>
              <a:cs typeface="Montserrat"/>
              <a:sym typeface="Montserrat"/>
            </a:endParaRPr>
          </a:p>
        </p:txBody>
      </p:sp>
      <p:sp>
        <p:nvSpPr>
          <p:cNvPr id="158" name="Google Shape;158;p21"/>
          <p:cNvSpPr txBox="1"/>
          <p:nvPr/>
        </p:nvSpPr>
        <p:spPr>
          <a:xfrm>
            <a:off x="4425475" y="2473986"/>
            <a:ext cx="1868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DIGITAL</a:t>
            </a:r>
            <a:endParaRPr b="1" sz="800">
              <a:solidFill>
                <a:srgbClr val="2D2D2D"/>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MARKETERS</a:t>
            </a:r>
            <a:endParaRPr b="1" sz="800">
              <a:solidFill>
                <a:srgbClr val="2D2D2D"/>
              </a:solidFill>
              <a:latin typeface="Montserrat"/>
              <a:ea typeface="Montserrat"/>
              <a:cs typeface="Montserrat"/>
              <a:sym typeface="Montserrat"/>
            </a:endParaRPr>
          </a:p>
        </p:txBody>
      </p:sp>
      <p:sp>
        <p:nvSpPr>
          <p:cNvPr id="159" name="Google Shape;159;p21"/>
          <p:cNvSpPr txBox="1"/>
          <p:nvPr/>
        </p:nvSpPr>
        <p:spPr>
          <a:xfrm>
            <a:off x="1037025" y="2449868"/>
            <a:ext cx="1868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MARKETING</a:t>
            </a:r>
            <a:endParaRPr b="1" sz="800">
              <a:solidFill>
                <a:srgbClr val="2D2D2D"/>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SPECIALISTS</a:t>
            </a:r>
            <a:endParaRPr b="1" sz="800">
              <a:solidFill>
                <a:srgbClr val="2D2D2D"/>
              </a:solidFill>
              <a:latin typeface="Montserrat"/>
              <a:ea typeface="Montserrat"/>
              <a:cs typeface="Montserrat"/>
              <a:sym typeface="Montserrat"/>
            </a:endParaRPr>
          </a:p>
        </p:txBody>
      </p:sp>
      <p:sp>
        <p:nvSpPr>
          <p:cNvPr id="160" name="Google Shape;160;p21"/>
          <p:cNvSpPr txBox="1"/>
          <p:nvPr/>
        </p:nvSpPr>
        <p:spPr>
          <a:xfrm>
            <a:off x="6096397" y="2527812"/>
            <a:ext cx="1868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DESIGNERS</a:t>
            </a:r>
            <a:endParaRPr b="1" sz="800">
              <a:solidFill>
                <a:srgbClr val="2D2D2D"/>
              </a:solidFill>
              <a:latin typeface="Montserrat"/>
              <a:ea typeface="Montserrat"/>
              <a:cs typeface="Montserrat"/>
              <a:sym typeface="Montserrat"/>
            </a:endParaRPr>
          </a:p>
        </p:txBody>
      </p:sp>
      <p:sp>
        <p:nvSpPr>
          <p:cNvPr id="161" name="Google Shape;161;p21"/>
          <p:cNvSpPr txBox="1"/>
          <p:nvPr/>
        </p:nvSpPr>
        <p:spPr>
          <a:xfrm>
            <a:off x="5851897" y="4180647"/>
            <a:ext cx="2357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WEB STRATEGIST</a:t>
            </a:r>
            <a:endParaRPr b="1" sz="800">
              <a:solidFill>
                <a:srgbClr val="2D2D2D"/>
              </a:solidFill>
              <a:latin typeface="Montserrat"/>
              <a:ea typeface="Montserrat"/>
              <a:cs typeface="Montserrat"/>
              <a:sym typeface="Montserrat"/>
            </a:endParaRPr>
          </a:p>
        </p:txBody>
      </p:sp>
      <p:sp>
        <p:nvSpPr>
          <p:cNvPr id="162" name="Google Shape;162;p21"/>
          <p:cNvSpPr txBox="1"/>
          <p:nvPr/>
        </p:nvSpPr>
        <p:spPr>
          <a:xfrm>
            <a:off x="4425475" y="4150516"/>
            <a:ext cx="18684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COPYWRITER &amp;</a:t>
            </a:r>
            <a:endParaRPr b="1" sz="800">
              <a:solidFill>
                <a:srgbClr val="2D2D2D"/>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2D2D2D"/>
                </a:solidFill>
                <a:latin typeface="Montserrat"/>
                <a:ea typeface="Montserrat"/>
                <a:cs typeface="Montserrat"/>
                <a:sym typeface="Montserrat"/>
              </a:rPr>
              <a:t>PHOTOGRAPHER</a:t>
            </a:r>
            <a:endParaRPr b="1" sz="800">
              <a:solidFill>
                <a:srgbClr val="2D2D2D"/>
              </a:solidFill>
              <a:latin typeface="Montserrat"/>
              <a:ea typeface="Montserrat"/>
              <a:cs typeface="Montserrat"/>
              <a:sym typeface="Montserrat"/>
            </a:endParaRPr>
          </a:p>
        </p:txBody>
      </p:sp>
      <p:pic>
        <p:nvPicPr>
          <p:cNvPr id="163" name="Google Shape;163;p21"/>
          <p:cNvPicPr preferRelativeResize="0"/>
          <p:nvPr/>
        </p:nvPicPr>
        <p:blipFill>
          <a:blip r:embed="rId4">
            <a:alphaModFix/>
          </a:blip>
          <a:stretch>
            <a:fillRect/>
          </a:stretch>
        </p:blipFill>
        <p:spPr>
          <a:xfrm>
            <a:off x="152400" y="4747370"/>
            <a:ext cx="262125" cy="243730"/>
          </a:xfrm>
          <a:prstGeom prst="rect">
            <a:avLst/>
          </a:prstGeom>
          <a:noFill/>
          <a:ln>
            <a:noFill/>
          </a:ln>
        </p:spPr>
      </p:pic>
      <p:pic>
        <p:nvPicPr>
          <p:cNvPr id="164" name="Google Shape;164;p21"/>
          <p:cNvPicPr preferRelativeResize="0"/>
          <p:nvPr/>
        </p:nvPicPr>
        <p:blipFill>
          <a:blip r:embed="rId5">
            <a:alphaModFix/>
          </a:blip>
          <a:stretch>
            <a:fillRect/>
          </a:stretch>
        </p:blipFill>
        <p:spPr>
          <a:xfrm>
            <a:off x="1850200" y="3599251"/>
            <a:ext cx="256049" cy="256049"/>
          </a:xfrm>
          <a:prstGeom prst="rect">
            <a:avLst/>
          </a:prstGeom>
          <a:noFill/>
          <a:ln>
            <a:noFill/>
          </a:ln>
        </p:spPr>
      </p:pic>
      <p:pic>
        <p:nvPicPr>
          <p:cNvPr id="165" name="Google Shape;165;p21"/>
          <p:cNvPicPr preferRelativeResize="0"/>
          <p:nvPr/>
        </p:nvPicPr>
        <p:blipFill>
          <a:blip r:embed="rId6">
            <a:alphaModFix/>
          </a:blip>
          <a:stretch>
            <a:fillRect/>
          </a:stretch>
        </p:blipFill>
        <p:spPr>
          <a:xfrm>
            <a:off x="1815553" y="1953925"/>
            <a:ext cx="309954" cy="256049"/>
          </a:xfrm>
          <a:prstGeom prst="rect">
            <a:avLst/>
          </a:prstGeom>
          <a:noFill/>
          <a:ln cap="flat" cmpd="sng" w="9525">
            <a:solidFill>
              <a:srgbClr val="000000"/>
            </a:solidFill>
            <a:prstDash val="solid"/>
            <a:round/>
            <a:headEnd len="sm" w="sm" type="none"/>
            <a:tailEnd len="sm" w="sm" type="none"/>
          </a:ln>
        </p:spPr>
      </p:pic>
      <p:pic>
        <p:nvPicPr>
          <p:cNvPr id="166" name="Google Shape;166;p21"/>
          <p:cNvPicPr preferRelativeResize="0"/>
          <p:nvPr/>
        </p:nvPicPr>
        <p:blipFill>
          <a:blip r:embed="rId7">
            <a:alphaModFix/>
          </a:blip>
          <a:stretch>
            <a:fillRect/>
          </a:stretch>
        </p:blipFill>
        <p:spPr>
          <a:xfrm>
            <a:off x="3542852" y="1953942"/>
            <a:ext cx="256049" cy="256049"/>
          </a:xfrm>
          <a:prstGeom prst="rect">
            <a:avLst/>
          </a:prstGeom>
          <a:noFill/>
          <a:ln>
            <a:noFill/>
          </a:ln>
        </p:spPr>
      </p:pic>
      <p:pic>
        <p:nvPicPr>
          <p:cNvPr id="167" name="Google Shape;167;p21"/>
          <p:cNvPicPr preferRelativeResize="0"/>
          <p:nvPr/>
        </p:nvPicPr>
        <p:blipFill>
          <a:blip r:embed="rId8">
            <a:alphaModFix/>
          </a:blip>
          <a:stretch>
            <a:fillRect/>
          </a:stretch>
        </p:blipFill>
        <p:spPr>
          <a:xfrm>
            <a:off x="5231648" y="1946262"/>
            <a:ext cx="256049" cy="256049"/>
          </a:xfrm>
          <a:prstGeom prst="rect">
            <a:avLst/>
          </a:prstGeom>
          <a:noFill/>
          <a:ln>
            <a:noFill/>
          </a:ln>
        </p:spPr>
      </p:pic>
      <p:pic>
        <p:nvPicPr>
          <p:cNvPr id="168" name="Google Shape;168;p21"/>
          <p:cNvPicPr preferRelativeResize="0"/>
          <p:nvPr/>
        </p:nvPicPr>
        <p:blipFill>
          <a:blip r:embed="rId9">
            <a:alphaModFix/>
          </a:blip>
          <a:stretch>
            <a:fillRect/>
          </a:stretch>
        </p:blipFill>
        <p:spPr>
          <a:xfrm>
            <a:off x="5204695" y="3591563"/>
            <a:ext cx="309954" cy="256049"/>
          </a:xfrm>
          <a:prstGeom prst="rect">
            <a:avLst/>
          </a:prstGeom>
          <a:noFill/>
          <a:ln>
            <a:noFill/>
          </a:ln>
        </p:spPr>
      </p:pic>
      <p:pic>
        <p:nvPicPr>
          <p:cNvPr id="169" name="Google Shape;169;p21"/>
          <p:cNvPicPr preferRelativeResize="0"/>
          <p:nvPr/>
        </p:nvPicPr>
        <p:blipFill>
          <a:blip r:embed="rId10">
            <a:alphaModFix/>
          </a:blip>
          <a:stretch>
            <a:fillRect/>
          </a:stretch>
        </p:blipFill>
        <p:spPr>
          <a:xfrm>
            <a:off x="3536390" y="3591563"/>
            <a:ext cx="256049" cy="256049"/>
          </a:xfrm>
          <a:prstGeom prst="rect">
            <a:avLst/>
          </a:prstGeom>
          <a:noFill/>
          <a:ln>
            <a:noFill/>
          </a:ln>
        </p:spPr>
      </p:pic>
      <p:pic>
        <p:nvPicPr>
          <p:cNvPr id="170" name="Google Shape;170;p21"/>
          <p:cNvPicPr preferRelativeResize="0"/>
          <p:nvPr/>
        </p:nvPicPr>
        <p:blipFill>
          <a:blip r:embed="rId11">
            <a:alphaModFix/>
          </a:blip>
          <a:stretch>
            <a:fillRect/>
          </a:stretch>
        </p:blipFill>
        <p:spPr>
          <a:xfrm>
            <a:off x="6929520" y="1946250"/>
            <a:ext cx="256049" cy="256049"/>
          </a:xfrm>
          <a:prstGeom prst="rect">
            <a:avLst/>
          </a:prstGeom>
          <a:noFill/>
          <a:ln>
            <a:noFill/>
          </a:ln>
        </p:spPr>
      </p:pic>
      <p:cxnSp>
        <p:nvCxnSpPr>
          <p:cNvPr id="171" name="Google Shape;171;p21"/>
          <p:cNvCxnSpPr/>
          <p:nvPr/>
        </p:nvCxnSpPr>
        <p:spPr>
          <a:xfrm>
            <a:off x="1727645" y="2477085"/>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2" name="Google Shape;172;p21"/>
          <p:cNvCxnSpPr/>
          <p:nvPr/>
        </p:nvCxnSpPr>
        <p:spPr>
          <a:xfrm>
            <a:off x="3414622" y="2477085"/>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3" name="Google Shape;173;p21"/>
          <p:cNvCxnSpPr/>
          <p:nvPr/>
        </p:nvCxnSpPr>
        <p:spPr>
          <a:xfrm>
            <a:off x="5112000" y="2477085"/>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4" name="Google Shape;174;p21"/>
          <p:cNvCxnSpPr/>
          <p:nvPr/>
        </p:nvCxnSpPr>
        <p:spPr>
          <a:xfrm>
            <a:off x="6798977" y="2477085"/>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5" name="Google Shape;175;p21"/>
          <p:cNvCxnSpPr/>
          <p:nvPr/>
        </p:nvCxnSpPr>
        <p:spPr>
          <a:xfrm>
            <a:off x="1727645" y="4129819"/>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6" name="Google Shape;176;p21"/>
          <p:cNvCxnSpPr/>
          <p:nvPr/>
        </p:nvCxnSpPr>
        <p:spPr>
          <a:xfrm>
            <a:off x="3414622" y="4129819"/>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7" name="Google Shape;177;p21"/>
          <p:cNvCxnSpPr/>
          <p:nvPr/>
        </p:nvCxnSpPr>
        <p:spPr>
          <a:xfrm>
            <a:off x="5112000" y="4129819"/>
            <a:ext cx="481200" cy="0"/>
          </a:xfrm>
          <a:prstGeom prst="straightConnector1">
            <a:avLst/>
          </a:prstGeom>
          <a:noFill/>
          <a:ln cap="flat" cmpd="sng" w="9525">
            <a:solidFill>
              <a:srgbClr val="000000"/>
            </a:solidFill>
            <a:prstDash val="solid"/>
            <a:round/>
            <a:headEnd len="med" w="med" type="none"/>
            <a:tailEnd len="med" w="med" type="none"/>
          </a:ln>
        </p:spPr>
      </p:cxnSp>
      <p:cxnSp>
        <p:nvCxnSpPr>
          <p:cNvPr id="178" name="Google Shape;178;p21"/>
          <p:cNvCxnSpPr/>
          <p:nvPr/>
        </p:nvCxnSpPr>
        <p:spPr>
          <a:xfrm>
            <a:off x="6798977" y="4129819"/>
            <a:ext cx="481200" cy="0"/>
          </a:xfrm>
          <a:prstGeom prst="straightConnector1">
            <a:avLst/>
          </a:prstGeom>
          <a:noFill/>
          <a:ln cap="flat" cmpd="sng" w="9525">
            <a:solidFill>
              <a:srgbClr val="000000"/>
            </a:solidFill>
            <a:prstDash val="solid"/>
            <a:round/>
            <a:headEnd len="med" w="med" type="none"/>
            <a:tailEnd len="med" w="med" type="none"/>
          </a:ln>
        </p:spPr>
      </p:cxnSp>
      <p:sp>
        <p:nvSpPr>
          <p:cNvPr id="179" name="Google Shape;179;p21"/>
          <p:cNvSpPr/>
          <p:nvPr/>
        </p:nvSpPr>
        <p:spPr>
          <a:xfrm>
            <a:off x="3957598" y="816525"/>
            <a:ext cx="1228800" cy="7800"/>
          </a:xfrm>
          <a:prstGeom prst="rect">
            <a:avLst/>
          </a:prstGeom>
          <a:solidFill>
            <a:srgbClr val="2D2D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1"/>
          <p:cNvPicPr preferRelativeResize="0"/>
          <p:nvPr/>
        </p:nvPicPr>
        <p:blipFill>
          <a:blip r:embed="rId12">
            <a:alphaModFix/>
          </a:blip>
          <a:stretch>
            <a:fillRect/>
          </a:stretch>
        </p:blipFill>
        <p:spPr>
          <a:xfrm>
            <a:off x="6926900" y="3587100"/>
            <a:ext cx="262125" cy="280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600"/>
                                        <p:tgtEl>
                                          <p:spTgt spid="166"/>
                                        </p:tgtEl>
                                        <p:attrNameLst>
                                          <p:attrName>ppt_y</p:attrName>
                                        </p:attrNameLst>
                                      </p:cBhvr>
                                      <p:tavLst>
                                        <p:tav fmla="" tm="0">
                                          <p:val>
                                            <p:strVal val="#ppt_y-1"/>
                                          </p:val>
                                        </p:tav>
                                        <p:tav fmla="" tm="100000">
                                          <p:val>
                                            <p:strVal val="#ppt_y"/>
                                          </p:val>
                                        </p:tav>
                                      </p:tavLst>
                                    </p:anim>
                                  </p:childTnLst>
                                </p:cTn>
                              </p:par>
                            </p:childTnLst>
                          </p:cTn>
                        </p:par>
                        <p:par>
                          <p:cTn fill="hold">
                            <p:stCondLst>
                              <p:cond delay="1100"/>
                            </p:stCondLst>
                            <p:childTnLst>
                              <p:par>
                                <p:cTn fill="hold" nodeType="afterEffect" presetClass="entr" presetID="2" presetSubtype="1">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600"/>
                                        <p:tgtEl>
                                          <p:spTgt spid="167"/>
                                        </p:tgtEl>
                                        <p:attrNameLst>
                                          <p:attrName>ppt_y</p:attrName>
                                        </p:attrNameLst>
                                      </p:cBhvr>
                                      <p:tavLst>
                                        <p:tav fmla="" tm="0">
                                          <p:val>
                                            <p:strVal val="#ppt_y-1"/>
                                          </p:val>
                                        </p:tav>
                                        <p:tav fmla="" tm="100000">
                                          <p:val>
                                            <p:strVal val="#ppt_y"/>
                                          </p:val>
                                        </p:tav>
                                      </p:tavLst>
                                    </p:anim>
                                  </p:childTnLst>
                                </p:cTn>
                              </p:par>
                            </p:childTnLst>
                          </p:cTn>
                        </p:par>
                        <p:par>
                          <p:cTn fill="hold">
                            <p:stCondLst>
                              <p:cond delay="1700"/>
                            </p:stCondLst>
                            <p:childTnLst>
                              <p:par>
                                <p:cTn fill="hold" nodeType="after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600"/>
                                        <p:tgtEl>
                                          <p:spTgt spid="170"/>
                                        </p:tgtEl>
                                        <p:attrNameLst>
                                          <p:attrName>ppt_y</p:attrName>
                                        </p:attrNameLst>
                                      </p:cBhvr>
                                      <p:tavLst>
                                        <p:tav fmla="" tm="0">
                                          <p:val>
                                            <p:strVal val="#ppt_y-1"/>
                                          </p:val>
                                        </p:tav>
                                        <p:tav fmla="" tm="100000">
                                          <p:val>
                                            <p:strVal val="#ppt_y"/>
                                          </p:val>
                                        </p:tav>
                                      </p:tavLst>
                                    </p:anim>
                                  </p:childTnLst>
                                </p:cTn>
                              </p:par>
                            </p:childTnLst>
                          </p:cTn>
                        </p:par>
                        <p:par>
                          <p:cTn fill="hold">
                            <p:stCondLst>
                              <p:cond delay="2300"/>
                            </p:stCondLst>
                            <p:childTnLst>
                              <p:par>
                                <p:cTn fill="hold" nodeType="afterEffect" presetClass="entr" presetID="2" presetSubtype="1">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600"/>
                                        <p:tgtEl>
                                          <p:spTgt spid="164"/>
                                        </p:tgtEl>
                                        <p:attrNameLst>
                                          <p:attrName>ppt_y</p:attrName>
                                        </p:attrNameLst>
                                      </p:cBhvr>
                                      <p:tavLst>
                                        <p:tav fmla="" tm="0">
                                          <p:val>
                                            <p:strVal val="#ppt_y-1"/>
                                          </p:val>
                                        </p:tav>
                                        <p:tav fmla="" tm="100000">
                                          <p:val>
                                            <p:strVal val="#ppt_y"/>
                                          </p:val>
                                        </p:tav>
                                      </p:tavLst>
                                    </p:anim>
                                  </p:childTnLst>
                                </p:cTn>
                              </p:par>
                            </p:childTnLst>
                          </p:cTn>
                        </p:par>
                        <p:par>
                          <p:cTn fill="hold">
                            <p:stCondLst>
                              <p:cond delay="2900"/>
                            </p:stCondLst>
                            <p:childTnLst>
                              <p:par>
                                <p:cTn fill="hold" nodeType="afterEffect" presetClass="entr" presetID="2" presetSubtype="1">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6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600"/>
                                        <p:tgtEl>
                                          <p:spTgt spid="169"/>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1">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500"/>
                                        <p:tgtEl>
                                          <p:spTgt spid="168"/>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1">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600"/>
                                        <p:tgtEl>
                                          <p:spTgt spid="1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4" name="Shape 184"/>
        <p:cNvGrpSpPr/>
        <p:nvPr/>
      </p:nvGrpSpPr>
      <p:grpSpPr>
        <a:xfrm>
          <a:off x="0" y="0"/>
          <a:ext cx="0" cy="0"/>
          <a:chOff x="0" y="0"/>
          <a:chExt cx="0" cy="0"/>
        </a:xfrm>
      </p:grpSpPr>
      <p:pic>
        <p:nvPicPr>
          <p:cNvPr descr="jill-long.jpg" id="185" name="Google Shape;185;p22"/>
          <p:cNvPicPr preferRelativeResize="0"/>
          <p:nvPr/>
        </p:nvPicPr>
        <p:blipFill rotWithShape="1">
          <a:blip r:embed="rId3">
            <a:alphaModFix amt="94000"/>
          </a:blip>
          <a:srcRect b="16526" l="4797" r="2222" t="8217"/>
          <a:stretch/>
        </p:blipFill>
        <p:spPr>
          <a:xfrm>
            <a:off x="1643161" y="3077925"/>
            <a:ext cx="1701525" cy="2065574"/>
          </a:xfrm>
          <a:prstGeom prst="rect">
            <a:avLst/>
          </a:prstGeom>
          <a:noFill/>
          <a:ln>
            <a:noFill/>
          </a:ln>
        </p:spPr>
      </p:pic>
      <p:pic>
        <p:nvPicPr>
          <p:cNvPr descr="2455570-team-kevin-c-alt.jpg" id="186" name="Google Shape;186;p22"/>
          <p:cNvPicPr preferRelativeResize="0"/>
          <p:nvPr/>
        </p:nvPicPr>
        <p:blipFill rotWithShape="1">
          <a:blip r:embed="rId4">
            <a:alphaModFix/>
          </a:blip>
          <a:srcRect b="7175" l="0" r="0" t="5105"/>
          <a:stretch/>
        </p:blipFill>
        <p:spPr>
          <a:xfrm>
            <a:off x="-20978" y="3077925"/>
            <a:ext cx="1569975" cy="2065574"/>
          </a:xfrm>
          <a:prstGeom prst="rect">
            <a:avLst/>
          </a:prstGeom>
          <a:noFill/>
          <a:ln>
            <a:noFill/>
          </a:ln>
        </p:spPr>
      </p:pic>
      <p:pic>
        <p:nvPicPr>
          <p:cNvPr descr="2463435-team-lilly-darling-atl.jpg" id="187" name="Google Shape;187;p22"/>
          <p:cNvPicPr preferRelativeResize="0"/>
          <p:nvPr/>
        </p:nvPicPr>
        <p:blipFill rotWithShape="1">
          <a:blip r:embed="rId5">
            <a:alphaModFix/>
          </a:blip>
          <a:srcRect b="476" l="10743" r="6611" t="34197"/>
          <a:stretch/>
        </p:blipFill>
        <p:spPr>
          <a:xfrm>
            <a:off x="3442450" y="3073911"/>
            <a:ext cx="1742149" cy="2065590"/>
          </a:xfrm>
          <a:prstGeom prst="rect">
            <a:avLst/>
          </a:prstGeom>
          <a:noFill/>
          <a:ln>
            <a:noFill/>
          </a:ln>
        </p:spPr>
      </p:pic>
      <p:sp>
        <p:nvSpPr>
          <p:cNvPr id="188" name="Google Shape;188;p22"/>
          <p:cNvSpPr txBox="1"/>
          <p:nvPr/>
        </p:nvSpPr>
        <p:spPr>
          <a:xfrm>
            <a:off x="5728625" y="1269727"/>
            <a:ext cx="2825400" cy="8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D2D2D"/>
                </a:solidFill>
                <a:latin typeface="Montserrat ExtraLight"/>
                <a:ea typeface="Montserrat ExtraLight"/>
                <a:cs typeface="Montserrat ExtraLight"/>
                <a:sym typeface="Montserrat ExtraLight"/>
              </a:rPr>
              <a:t>MEET YOUR</a:t>
            </a:r>
            <a:endParaRPr sz="3000">
              <a:solidFill>
                <a:srgbClr val="2D2D2D"/>
              </a:solidFill>
              <a:latin typeface="Montserrat ExtraLight"/>
              <a:ea typeface="Montserrat ExtraLight"/>
              <a:cs typeface="Montserrat ExtraLight"/>
              <a:sym typeface="Montserrat ExtraLight"/>
            </a:endParaRPr>
          </a:p>
          <a:p>
            <a:pPr indent="0" lvl="0" marL="0" rtl="0" algn="l">
              <a:spcBef>
                <a:spcPts val="0"/>
              </a:spcBef>
              <a:spcAft>
                <a:spcPts val="0"/>
              </a:spcAft>
              <a:buNone/>
            </a:pPr>
            <a:r>
              <a:rPr lang="en" sz="3000">
                <a:solidFill>
                  <a:srgbClr val="2D2D2D"/>
                </a:solidFill>
                <a:latin typeface="Montserrat ExtraLight"/>
                <a:ea typeface="Montserrat ExtraLight"/>
                <a:cs typeface="Montserrat ExtraLight"/>
                <a:sym typeface="Montserrat ExtraLight"/>
              </a:rPr>
              <a:t>TEAM</a:t>
            </a:r>
            <a:endParaRPr sz="3000">
              <a:solidFill>
                <a:srgbClr val="2D2D2D"/>
              </a:solidFill>
              <a:latin typeface="Montserrat ExtraLight"/>
              <a:ea typeface="Montserrat ExtraLight"/>
              <a:cs typeface="Montserrat ExtraLight"/>
              <a:sym typeface="Montserrat ExtraLight"/>
            </a:endParaRPr>
          </a:p>
        </p:txBody>
      </p:sp>
      <p:sp>
        <p:nvSpPr>
          <p:cNvPr id="189" name="Google Shape;189;p22"/>
          <p:cNvSpPr txBox="1"/>
          <p:nvPr/>
        </p:nvSpPr>
        <p:spPr>
          <a:xfrm>
            <a:off x="5752775" y="2536075"/>
            <a:ext cx="2777100" cy="23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D2D2D"/>
                </a:solidFill>
                <a:latin typeface="Montserrat"/>
                <a:ea typeface="Montserrat"/>
                <a:cs typeface="Montserrat"/>
                <a:sym typeface="Montserrat"/>
              </a:rPr>
              <a:t>Your Project Coordinator is your Guide</a:t>
            </a:r>
            <a:endParaRPr sz="1000">
              <a:solidFill>
                <a:srgbClr val="2D2D2D"/>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2D2D2D"/>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2D2D2D"/>
              </a:solidFill>
              <a:latin typeface="Montserrat"/>
              <a:ea typeface="Montserrat"/>
              <a:cs typeface="Montserrat"/>
              <a:sym typeface="Montserrat"/>
            </a:endParaRPr>
          </a:p>
          <a:p>
            <a:pPr indent="0" lvl="0" marL="0" rtl="0" algn="l">
              <a:spcBef>
                <a:spcPts val="0"/>
              </a:spcBef>
              <a:spcAft>
                <a:spcPts val="0"/>
              </a:spcAft>
              <a:buNone/>
            </a:pPr>
            <a:r>
              <a:rPr lang="en" sz="1000">
                <a:solidFill>
                  <a:srgbClr val="2D2D2D"/>
                </a:solidFill>
                <a:latin typeface="Montserrat"/>
                <a:ea typeface="Montserrat"/>
                <a:cs typeface="Montserrat"/>
                <a:sym typeface="Montserrat"/>
              </a:rPr>
              <a:t>Experts in Defined Positions: coders,       designers, digital marketing.</a:t>
            </a:r>
            <a:br>
              <a:rPr lang="en" sz="1000">
                <a:solidFill>
                  <a:srgbClr val="2D2D2D"/>
                </a:solidFill>
                <a:latin typeface="Montserrat"/>
                <a:ea typeface="Montserrat"/>
                <a:cs typeface="Montserrat"/>
                <a:sym typeface="Montserrat"/>
              </a:rPr>
            </a:br>
            <a:endParaRPr sz="1000">
              <a:solidFill>
                <a:srgbClr val="2D2D2D"/>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2D2D2D"/>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000">
                <a:solidFill>
                  <a:srgbClr val="2D2D2D"/>
                </a:solidFill>
                <a:latin typeface="Montserrat"/>
                <a:ea typeface="Montserrat"/>
                <a:cs typeface="Montserrat"/>
                <a:sym typeface="Montserrat"/>
              </a:rPr>
              <a:t>Commitment to Client Partnership.</a:t>
            </a:r>
            <a:endParaRPr sz="1000">
              <a:solidFill>
                <a:srgbClr val="2D2D2D"/>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000">
              <a:solidFill>
                <a:srgbClr val="2D2D2D"/>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000">
              <a:solidFill>
                <a:srgbClr val="2D2D2D"/>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000">
                <a:solidFill>
                  <a:srgbClr val="2D2D2D"/>
                </a:solidFill>
                <a:latin typeface="Montserrat"/>
                <a:ea typeface="Montserrat"/>
                <a:cs typeface="Montserrat"/>
                <a:sym typeface="Montserrat"/>
              </a:rPr>
              <a:t>Consultative Goal Setting Techniques      aimed to ensure successful outcomes.</a:t>
            </a:r>
            <a:endParaRPr sz="1000">
              <a:solidFill>
                <a:srgbClr val="2D2D2D"/>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b="1" sz="1000">
              <a:solidFill>
                <a:srgbClr val="2D2D2D"/>
              </a:solidFill>
              <a:latin typeface="Montserrat"/>
              <a:ea typeface="Montserrat"/>
              <a:cs typeface="Montserrat"/>
              <a:sym typeface="Montserrat"/>
            </a:endParaRPr>
          </a:p>
          <a:p>
            <a:pPr indent="0" lvl="0" marL="0" rtl="0" algn="l">
              <a:spcBef>
                <a:spcPts val="0"/>
              </a:spcBef>
              <a:spcAft>
                <a:spcPts val="0"/>
              </a:spcAft>
              <a:buNone/>
            </a:pPr>
            <a:r>
              <a:rPr b="1" lang="en" sz="1000">
                <a:solidFill>
                  <a:srgbClr val="FFFFFF"/>
                </a:solidFill>
              </a:rPr>
              <a:t>_</a:t>
            </a:r>
            <a:endParaRPr b="1" sz="1000">
              <a:solidFill>
                <a:srgbClr val="FFFFFF"/>
              </a:solidFill>
            </a:endParaRPr>
          </a:p>
        </p:txBody>
      </p:sp>
      <p:grpSp>
        <p:nvGrpSpPr>
          <p:cNvPr id="190" name="Google Shape;190;p22"/>
          <p:cNvGrpSpPr/>
          <p:nvPr/>
        </p:nvGrpSpPr>
        <p:grpSpPr>
          <a:xfrm>
            <a:off x="851578" y="1009925"/>
            <a:ext cx="2629461" cy="4036190"/>
            <a:chOff x="1730825" y="669784"/>
            <a:chExt cx="5014228" cy="5752016"/>
          </a:xfrm>
        </p:grpSpPr>
        <p:sp>
          <p:nvSpPr>
            <p:cNvPr id="191" name="Google Shape;191;p22"/>
            <p:cNvSpPr txBox="1"/>
            <p:nvPr/>
          </p:nvSpPr>
          <p:spPr>
            <a:xfrm>
              <a:off x="1730825" y="6020100"/>
              <a:ext cx="15333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F3F3F3"/>
                  </a:solidFill>
                  <a:latin typeface="Alegreya Sans SC"/>
                  <a:ea typeface="Alegreya Sans SC"/>
                  <a:cs typeface="Alegreya Sans SC"/>
                  <a:sym typeface="Alegreya Sans SC"/>
                </a:rPr>
                <a:t>project coordinator</a:t>
              </a:r>
              <a:endParaRPr i="1" sz="900">
                <a:solidFill>
                  <a:srgbClr val="F3F3F3"/>
                </a:solidFill>
                <a:latin typeface="Alegreya Sans SC"/>
                <a:ea typeface="Alegreya Sans SC"/>
                <a:cs typeface="Alegreya Sans SC"/>
                <a:sym typeface="Alegreya Sans SC"/>
              </a:endParaRPr>
            </a:p>
          </p:txBody>
        </p:sp>
        <p:sp>
          <p:nvSpPr>
            <p:cNvPr id="192" name="Google Shape;192;p22"/>
            <p:cNvSpPr txBox="1"/>
            <p:nvPr/>
          </p:nvSpPr>
          <p:spPr>
            <a:xfrm>
              <a:off x="5085453" y="669784"/>
              <a:ext cx="16596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F3F3F3"/>
                  </a:solidFill>
                  <a:latin typeface="Alegreya Sans SC"/>
                  <a:ea typeface="Alegreya Sans SC"/>
                  <a:cs typeface="Alegreya Sans SC"/>
                  <a:sym typeface="Alegreya Sans SC"/>
                </a:rPr>
                <a:t>sr. project coordinator</a:t>
              </a:r>
              <a:endParaRPr i="1" sz="900">
                <a:solidFill>
                  <a:srgbClr val="F3F3F3"/>
                </a:solidFill>
                <a:latin typeface="Alegreya Sans SC"/>
                <a:ea typeface="Alegreya Sans SC"/>
                <a:cs typeface="Alegreya Sans SC"/>
                <a:sym typeface="Alegreya Sans SC"/>
              </a:endParaRPr>
            </a:p>
          </p:txBody>
        </p:sp>
      </p:grpSp>
      <p:sp>
        <p:nvSpPr>
          <p:cNvPr id="193" name="Google Shape;193;p22"/>
          <p:cNvSpPr txBox="1"/>
          <p:nvPr/>
        </p:nvSpPr>
        <p:spPr>
          <a:xfrm>
            <a:off x="5752778" y="818725"/>
            <a:ext cx="26937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2D2D2D"/>
                </a:solidFill>
                <a:latin typeface="Montserrat"/>
                <a:ea typeface="Montserrat"/>
                <a:cs typeface="Montserrat"/>
                <a:sym typeface="Montserrat"/>
              </a:rPr>
              <a:t>WHO IS ANCHOR WAVE?</a:t>
            </a:r>
            <a:endParaRPr b="1" sz="1000">
              <a:solidFill>
                <a:srgbClr val="2D2D2D"/>
              </a:solidFill>
              <a:latin typeface="Montserrat"/>
              <a:ea typeface="Montserrat"/>
              <a:cs typeface="Montserrat"/>
              <a:sym typeface="Montserrat"/>
            </a:endParaRPr>
          </a:p>
        </p:txBody>
      </p:sp>
      <p:sp>
        <p:nvSpPr>
          <p:cNvPr id="194" name="Google Shape;194;p22"/>
          <p:cNvSpPr/>
          <p:nvPr/>
        </p:nvSpPr>
        <p:spPr>
          <a:xfrm>
            <a:off x="5846273" y="1210775"/>
            <a:ext cx="1228800" cy="7800"/>
          </a:xfrm>
          <a:prstGeom prst="rect">
            <a:avLst/>
          </a:prstGeom>
          <a:solidFill>
            <a:srgbClr val="2D2D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2"/>
          <p:cNvSpPr/>
          <p:nvPr/>
        </p:nvSpPr>
        <p:spPr>
          <a:xfrm>
            <a:off x="3442210" y="4885869"/>
            <a:ext cx="1742100" cy="254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txBox="1"/>
          <p:nvPr/>
        </p:nvSpPr>
        <p:spPr>
          <a:xfrm>
            <a:off x="3726600" y="4868375"/>
            <a:ext cx="1173300" cy="2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VICE PRESIDENT</a:t>
            </a:r>
            <a:endParaRPr b="1" sz="700">
              <a:solidFill>
                <a:srgbClr val="FFFFFF"/>
              </a:solidFill>
              <a:latin typeface="Montserrat"/>
              <a:ea typeface="Montserrat"/>
              <a:cs typeface="Montserrat"/>
              <a:sym typeface="Montserrat"/>
            </a:endParaRPr>
          </a:p>
        </p:txBody>
      </p:sp>
      <p:sp>
        <p:nvSpPr>
          <p:cNvPr id="197" name="Google Shape;197;p22"/>
          <p:cNvSpPr/>
          <p:nvPr/>
        </p:nvSpPr>
        <p:spPr>
          <a:xfrm>
            <a:off x="1643161" y="4890664"/>
            <a:ext cx="1696800" cy="254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2"/>
          <p:cNvSpPr txBox="1"/>
          <p:nvPr/>
        </p:nvSpPr>
        <p:spPr>
          <a:xfrm>
            <a:off x="1711864" y="4873175"/>
            <a:ext cx="1569900" cy="2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SR. </a:t>
            </a:r>
            <a:r>
              <a:rPr b="1" lang="en" sz="700">
                <a:solidFill>
                  <a:srgbClr val="FFFFFF"/>
                </a:solidFill>
                <a:latin typeface="Montserrat"/>
                <a:ea typeface="Montserrat"/>
                <a:cs typeface="Montserrat"/>
                <a:sym typeface="Montserrat"/>
              </a:rPr>
              <a:t>PROJECT COORDINATOR</a:t>
            </a:r>
            <a:endParaRPr b="1" sz="7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700">
              <a:solidFill>
                <a:srgbClr val="FFFFFF"/>
              </a:solidFill>
              <a:latin typeface="Montserrat"/>
              <a:ea typeface="Montserrat"/>
              <a:cs typeface="Montserrat"/>
              <a:sym typeface="Montserrat"/>
            </a:endParaRPr>
          </a:p>
        </p:txBody>
      </p:sp>
      <p:sp>
        <p:nvSpPr>
          <p:cNvPr id="199" name="Google Shape;199;p22"/>
          <p:cNvSpPr/>
          <p:nvPr/>
        </p:nvSpPr>
        <p:spPr>
          <a:xfrm>
            <a:off x="-23114" y="4885864"/>
            <a:ext cx="1569900" cy="254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txBox="1"/>
          <p:nvPr/>
        </p:nvSpPr>
        <p:spPr>
          <a:xfrm>
            <a:off x="16328" y="4860475"/>
            <a:ext cx="1458900" cy="2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Montserrat"/>
                <a:ea typeface="Montserrat"/>
                <a:cs typeface="Montserrat"/>
                <a:sym typeface="Montserrat"/>
              </a:rPr>
              <a:t>PROJECT COORDINATOR</a:t>
            </a:r>
            <a:endParaRPr b="1" sz="700">
              <a:solidFill>
                <a:srgbClr val="FFFFFF"/>
              </a:solidFill>
              <a:latin typeface="Montserrat"/>
              <a:ea typeface="Montserrat"/>
              <a:cs typeface="Montserrat"/>
              <a:sym typeface="Montserrat"/>
            </a:endParaRPr>
          </a:p>
        </p:txBody>
      </p:sp>
      <p:pic>
        <p:nvPicPr>
          <p:cNvPr id="201" name="Google Shape;201;p22"/>
          <p:cNvPicPr preferRelativeResize="0"/>
          <p:nvPr/>
        </p:nvPicPr>
        <p:blipFill rotWithShape="1">
          <a:blip r:embed="rId6">
            <a:alphaModFix/>
          </a:blip>
          <a:srcRect b="11660" l="0" r="0" t="1969"/>
          <a:stretch/>
        </p:blipFill>
        <p:spPr>
          <a:xfrm>
            <a:off x="0" y="2913"/>
            <a:ext cx="5184596" cy="2985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23"/>
          <p:cNvSpPr txBox="1"/>
          <p:nvPr/>
        </p:nvSpPr>
        <p:spPr>
          <a:xfrm>
            <a:off x="2695625" y="2088967"/>
            <a:ext cx="34656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ExtraLight"/>
                <a:ea typeface="Montserrat ExtraLight"/>
                <a:cs typeface="Montserrat ExtraLight"/>
                <a:sym typeface="Montserrat ExtraLight"/>
              </a:rPr>
              <a:t>YOUR VISION.</a:t>
            </a:r>
            <a:endParaRPr sz="3000">
              <a:solidFill>
                <a:srgbClr val="FFFFFF"/>
              </a:solidFill>
              <a:latin typeface="Montserrat ExtraLight"/>
              <a:ea typeface="Montserrat ExtraLight"/>
              <a:cs typeface="Montserrat ExtraLight"/>
              <a:sym typeface="Montserrat ExtraLight"/>
            </a:endParaRPr>
          </a:p>
        </p:txBody>
      </p:sp>
      <p:sp>
        <p:nvSpPr>
          <p:cNvPr id="207" name="Google Shape;207;p23"/>
          <p:cNvSpPr txBox="1"/>
          <p:nvPr/>
        </p:nvSpPr>
        <p:spPr>
          <a:xfrm>
            <a:off x="2695625" y="2619492"/>
            <a:ext cx="34656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We’ll help you get there...</a:t>
            </a:r>
            <a:endParaRPr b="1" sz="1200">
              <a:solidFill>
                <a:srgbClr val="FFFFFF"/>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1" name="Shape 211"/>
        <p:cNvGrpSpPr/>
        <p:nvPr/>
      </p:nvGrpSpPr>
      <p:grpSpPr>
        <a:xfrm>
          <a:off x="0" y="0"/>
          <a:ext cx="0" cy="0"/>
          <a:chOff x="0" y="0"/>
          <a:chExt cx="0" cy="0"/>
        </a:xfrm>
      </p:grpSpPr>
      <p:sp>
        <p:nvSpPr>
          <p:cNvPr id="212" name="Google Shape;212;p24"/>
          <p:cNvSpPr/>
          <p:nvPr/>
        </p:nvSpPr>
        <p:spPr>
          <a:xfrm>
            <a:off x="0"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4"/>
          <p:cNvSpPr txBox="1"/>
          <p:nvPr/>
        </p:nvSpPr>
        <p:spPr>
          <a:xfrm>
            <a:off x="-3800" y="1104591"/>
            <a:ext cx="14892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Montserrat Thin"/>
                <a:ea typeface="Montserrat Thin"/>
                <a:cs typeface="Montserrat Thin"/>
                <a:sym typeface="Montserrat Thin"/>
              </a:rPr>
              <a:t>PREMIER</a:t>
            </a:r>
            <a:r>
              <a:rPr lang="en" sz="1800">
                <a:solidFill>
                  <a:srgbClr val="FFFFFF"/>
                </a:solidFill>
                <a:latin typeface="Montserrat Thin"/>
                <a:ea typeface="Montserrat Thin"/>
                <a:cs typeface="Montserrat Thin"/>
                <a:sym typeface="Montserrat Thin"/>
              </a:rPr>
              <a:t> </a:t>
            </a:r>
            <a:endParaRPr sz="18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800">
                <a:solidFill>
                  <a:srgbClr val="FFFFFF"/>
                </a:solidFill>
                <a:latin typeface="Montserrat Thin"/>
                <a:ea typeface="Montserrat Thin"/>
                <a:cs typeface="Montserrat Thin"/>
                <a:sym typeface="Montserrat Thin"/>
              </a:rPr>
              <a:t>WEBSITE</a:t>
            </a:r>
            <a:endParaRPr sz="1800">
              <a:solidFill>
                <a:srgbClr val="FFFFFF"/>
              </a:solidFill>
              <a:latin typeface="Montserrat Thin"/>
              <a:ea typeface="Montserrat Thin"/>
              <a:cs typeface="Montserrat Thin"/>
              <a:sym typeface="Montserrat Thin"/>
            </a:endParaRPr>
          </a:p>
        </p:txBody>
      </p:sp>
      <p:sp>
        <p:nvSpPr>
          <p:cNvPr id="214" name="Google Shape;214;p24"/>
          <p:cNvSpPr txBox="1"/>
          <p:nvPr/>
        </p:nvSpPr>
        <p:spPr>
          <a:xfrm>
            <a:off x="150" y="174429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Montserrat Thin"/>
                <a:ea typeface="Montserrat Thin"/>
                <a:cs typeface="Montserrat Thin"/>
                <a:sym typeface="Montserrat Thin"/>
              </a:rPr>
              <a:t>Fully Custom</a:t>
            </a:r>
            <a:endParaRPr i="1" sz="1000">
              <a:solidFill>
                <a:srgbClr val="FFFFFF"/>
              </a:solidFill>
              <a:latin typeface="Montserrat Thin"/>
              <a:ea typeface="Montserrat Thin"/>
              <a:cs typeface="Montserrat Thin"/>
              <a:sym typeface="Montserrat Thin"/>
            </a:endParaRPr>
          </a:p>
        </p:txBody>
      </p:sp>
      <p:sp>
        <p:nvSpPr>
          <p:cNvPr id="215" name="Google Shape;215;p24"/>
          <p:cNvSpPr txBox="1"/>
          <p:nvPr/>
        </p:nvSpPr>
        <p:spPr>
          <a:xfrm>
            <a:off x="148134"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KICKOFF</a:t>
            </a:r>
            <a:endParaRPr b="1" sz="800">
              <a:solidFill>
                <a:srgbClr val="FFFFFF"/>
              </a:solidFill>
              <a:latin typeface="Montserrat"/>
              <a:ea typeface="Montserrat"/>
              <a:cs typeface="Montserrat"/>
              <a:sym typeface="Montserrat"/>
            </a:endParaRPr>
          </a:p>
        </p:txBody>
      </p:sp>
      <p:sp>
        <p:nvSpPr>
          <p:cNvPr id="216" name="Google Shape;216;p24"/>
          <p:cNvSpPr txBox="1"/>
          <p:nvPr/>
        </p:nvSpPr>
        <p:spPr>
          <a:xfrm>
            <a:off x="148134"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800">
                <a:solidFill>
                  <a:srgbClr val="FFFFFF"/>
                </a:solidFill>
                <a:latin typeface="Montserrat"/>
                <a:ea typeface="Montserrat"/>
                <a:cs typeface="Montserrat"/>
                <a:sym typeface="Montserrat"/>
              </a:rPr>
              <a:t>DESIGN</a:t>
            </a:r>
            <a:endParaRPr b="1" sz="800">
              <a:solidFill>
                <a:srgbClr val="FFFFFF"/>
              </a:solidFill>
              <a:latin typeface="Montserrat"/>
              <a:ea typeface="Montserrat"/>
              <a:cs typeface="Montserrat"/>
              <a:sym typeface="Montserrat"/>
            </a:endParaRPr>
          </a:p>
        </p:txBody>
      </p:sp>
      <p:sp>
        <p:nvSpPr>
          <p:cNvPr id="217" name="Google Shape;217;p24"/>
          <p:cNvSpPr txBox="1"/>
          <p:nvPr/>
        </p:nvSpPr>
        <p:spPr>
          <a:xfrm>
            <a:off x="148134"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BUILD</a:t>
            </a:r>
            <a:endParaRPr b="1" sz="800">
              <a:solidFill>
                <a:srgbClr val="FFFFFF"/>
              </a:solidFill>
              <a:latin typeface="Montserrat"/>
              <a:ea typeface="Montserrat"/>
              <a:cs typeface="Montserrat"/>
              <a:sym typeface="Montserrat"/>
            </a:endParaRPr>
          </a:p>
        </p:txBody>
      </p:sp>
      <p:sp>
        <p:nvSpPr>
          <p:cNvPr id="218" name="Google Shape;218;p24"/>
          <p:cNvSpPr txBox="1"/>
          <p:nvPr/>
        </p:nvSpPr>
        <p:spPr>
          <a:xfrm>
            <a:off x="148134"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CONTENT</a:t>
            </a:r>
            <a:endParaRPr b="1" sz="800">
              <a:solidFill>
                <a:srgbClr val="FFFFFF"/>
              </a:solidFill>
              <a:latin typeface="Montserrat"/>
              <a:ea typeface="Montserrat"/>
              <a:cs typeface="Montserrat"/>
              <a:sym typeface="Montserrat"/>
            </a:endParaRPr>
          </a:p>
        </p:txBody>
      </p:sp>
      <p:sp>
        <p:nvSpPr>
          <p:cNvPr id="219" name="Google Shape;219;p24"/>
          <p:cNvSpPr txBox="1"/>
          <p:nvPr/>
        </p:nvSpPr>
        <p:spPr>
          <a:xfrm>
            <a:off x="148134"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LAUNCH</a:t>
            </a:r>
            <a:endParaRPr b="1" sz="800">
              <a:solidFill>
                <a:srgbClr val="FFFFFF"/>
              </a:solidFill>
              <a:latin typeface="Montserrat"/>
              <a:ea typeface="Montserrat"/>
              <a:cs typeface="Montserrat"/>
              <a:sym typeface="Montserrat"/>
            </a:endParaRPr>
          </a:p>
        </p:txBody>
      </p:sp>
      <p:sp>
        <p:nvSpPr>
          <p:cNvPr id="220" name="Google Shape;220;p24"/>
          <p:cNvSpPr txBox="1"/>
          <p:nvPr/>
        </p:nvSpPr>
        <p:spPr>
          <a:xfrm>
            <a:off x="-220566"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DIGITAL</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MARKETING        </a:t>
            </a:r>
            <a:endParaRPr b="1" sz="800">
              <a:solidFill>
                <a:srgbClr val="FFFFFF"/>
              </a:solidFill>
              <a:latin typeface="Montserrat"/>
              <a:ea typeface="Montserrat"/>
              <a:cs typeface="Montserrat"/>
              <a:sym typeface="Montserrat"/>
            </a:endParaRPr>
          </a:p>
        </p:txBody>
      </p:sp>
      <p:cxnSp>
        <p:nvCxnSpPr>
          <p:cNvPr id="221" name="Google Shape;221;p24"/>
          <p:cNvCxnSpPr/>
          <p:nvPr/>
        </p:nvCxnSpPr>
        <p:spPr>
          <a:xfrm>
            <a:off x="169750"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222" name="Google Shape;222;p24"/>
          <p:cNvPicPr preferRelativeResize="0"/>
          <p:nvPr/>
        </p:nvPicPr>
        <p:blipFill>
          <a:blip r:embed="rId3">
            <a:alphaModFix amt="20000"/>
          </a:blip>
          <a:stretch>
            <a:fillRect/>
          </a:stretch>
        </p:blipFill>
        <p:spPr>
          <a:xfrm>
            <a:off x="8424124" y="4611036"/>
            <a:ext cx="582199" cy="401700"/>
          </a:xfrm>
          <a:prstGeom prst="rect">
            <a:avLst/>
          </a:prstGeom>
          <a:noFill/>
          <a:ln>
            <a:noFill/>
          </a:ln>
        </p:spPr>
      </p:pic>
      <p:pic>
        <p:nvPicPr>
          <p:cNvPr id="223" name="Google Shape;223;p24"/>
          <p:cNvPicPr preferRelativeResize="0"/>
          <p:nvPr/>
        </p:nvPicPr>
        <p:blipFill>
          <a:blip r:embed="rId4">
            <a:alphaModFix amt="22000"/>
          </a:blip>
          <a:stretch>
            <a:fillRect/>
          </a:stretch>
        </p:blipFill>
        <p:spPr>
          <a:xfrm>
            <a:off x="386248" y="300373"/>
            <a:ext cx="786166" cy="615175"/>
          </a:xfrm>
          <a:prstGeom prst="rect">
            <a:avLst/>
          </a:prstGeom>
          <a:noFill/>
          <a:ln>
            <a:noFill/>
          </a:ln>
        </p:spPr>
      </p:pic>
      <p:cxnSp>
        <p:nvCxnSpPr>
          <p:cNvPr id="224" name="Google Shape;224;p24"/>
          <p:cNvCxnSpPr/>
          <p:nvPr/>
        </p:nvCxnSpPr>
        <p:spPr>
          <a:xfrm>
            <a:off x="169750" y="1031991"/>
            <a:ext cx="1142100" cy="0"/>
          </a:xfrm>
          <a:prstGeom prst="straightConnector1">
            <a:avLst/>
          </a:prstGeom>
          <a:noFill/>
          <a:ln cap="flat" cmpd="sng" w="9525">
            <a:solidFill>
              <a:srgbClr val="FFFFFF"/>
            </a:solidFill>
            <a:prstDash val="solid"/>
            <a:round/>
            <a:headEnd len="med" w="med" type="none"/>
            <a:tailEnd len="med" w="med" type="none"/>
          </a:ln>
        </p:spPr>
      </p:cxnSp>
      <p:pic>
        <p:nvPicPr>
          <p:cNvPr id="225" name="Google Shape;225;p24"/>
          <p:cNvPicPr preferRelativeResize="0"/>
          <p:nvPr/>
        </p:nvPicPr>
        <p:blipFill>
          <a:blip r:embed="rId5">
            <a:alphaModFix/>
          </a:blip>
          <a:stretch>
            <a:fillRect/>
          </a:stretch>
        </p:blipFill>
        <p:spPr>
          <a:xfrm>
            <a:off x="2595400" y="592200"/>
            <a:ext cx="5514250" cy="3959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6158691" y="1072075"/>
            <a:ext cx="1409149" cy="1406450"/>
          </a:xfrm>
          <a:prstGeom prst="rect">
            <a:avLst/>
          </a:prstGeom>
          <a:noFill/>
          <a:ln>
            <a:noFill/>
          </a:ln>
        </p:spPr>
      </p:pic>
      <p:sp>
        <p:nvSpPr>
          <p:cNvPr id="231" name="Google Shape;231;p25"/>
          <p:cNvSpPr/>
          <p:nvPr/>
        </p:nvSpPr>
        <p:spPr>
          <a:xfrm>
            <a:off x="1473750" y="3661000"/>
            <a:ext cx="7670400" cy="1502700"/>
          </a:xfrm>
          <a:prstGeom prst="rect">
            <a:avLst/>
          </a:prstGeom>
          <a:solidFill>
            <a:srgbClr val="DC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25"/>
          <p:cNvPicPr preferRelativeResize="0"/>
          <p:nvPr/>
        </p:nvPicPr>
        <p:blipFill>
          <a:blip r:embed="rId3">
            <a:alphaModFix/>
          </a:blip>
          <a:stretch>
            <a:fillRect/>
          </a:stretch>
        </p:blipFill>
        <p:spPr>
          <a:xfrm>
            <a:off x="2982239" y="1009461"/>
            <a:ext cx="2188138" cy="2183962"/>
          </a:xfrm>
          <a:prstGeom prst="rect">
            <a:avLst/>
          </a:prstGeom>
          <a:noFill/>
          <a:ln>
            <a:noFill/>
          </a:ln>
        </p:spPr>
      </p:pic>
      <p:sp>
        <p:nvSpPr>
          <p:cNvPr id="233" name="Google Shape;233;p25"/>
          <p:cNvSpPr txBox="1"/>
          <p:nvPr/>
        </p:nvSpPr>
        <p:spPr>
          <a:xfrm>
            <a:off x="2736525" y="4493610"/>
            <a:ext cx="1988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Montserrat"/>
                <a:ea typeface="Montserrat"/>
                <a:cs typeface="Montserrat"/>
                <a:sym typeface="Montserrat"/>
              </a:rPr>
              <a:t>BINDER TOOLS</a:t>
            </a:r>
            <a:endParaRPr b="1" sz="1200">
              <a:latin typeface="Montserrat"/>
              <a:ea typeface="Montserrat"/>
              <a:cs typeface="Montserrat"/>
              <a:sym typeface="Montserrat"/>
            </a:endParaRPr>
          </a:p>
        </p:txBody>
      </p:sp>
      <p:sp>
        <p:nvSpPr>
          <p:cNvPr id="234" name="Google Shape;234;p25"/>
          <p:cNvSpPr txBox="1"/>
          <p:nvPr/>
        </p:nvSpPr>
        <p:spPr>
          <a:xfrm>
            <a:off x="5462750" y="3877243"/>
            <a:ext cx="3831900" cy="1154100"/>
          </a:xfrm>
          <a:prstGeom prst="rect">
            <a:avLst/>
          </a:prstGeom>
          <a:noFill/>
          <a:ln>
            <a:noFill/>
          </a:ln>
        </p:spPr>
        <p:txBody>
          <a:bodyPr anchorCtr="0" anchor="t" bIns="91425" lIns="91425" spcFirstLastPara="1" rIns="91425" wrap="square" tIns="91425">
            <a:noAutofit/>
          </a:bodyPr>
          <a:lstStyle/>
          <a:p>
            <a:pPr indent="-279400" lvl="0" marL="457200" rtl="0" algn="l">
              <a:lnSpc>
                <a:spcPct val="150000"/>
              </a:lnSpc>
              <a:spcBef>
                <a:spcPts val="0"/>
              </a:spcBef>
              <a:spcAft>
                <a:spcPts val="0"/>
              </a:spcAft>
              <a:buSzPts val="800"/>
              <a:buFont typeface="Montserrat Medium"/>
              <a:buAutoNum type="arabicPeriod"/>
            </a:pPr>
            <a:r>
              <a:rPr lang="en" sz="800">
                <a:latin typeface="Montserrat Medium"/>
                <a:ea typeface="Montserrat Medium"/>
                <a:cs typeface="Montserrat Medium"/>
                <a:sym typeface="Montserrat Medium"/>
              </a:rPr>
              <a:t>DEFINED CHECKLISTS </a:t>
            </a:r>
            <a:endParaRPr sz="800">
              <a:latin typeface="Montserrat Medium"/>
              <a:ea typeface="Montserrat Medium"/>
              <a:cs typeface="Montserrat Medium"/>
              <a:sym typeface="Montserrat Medium"/>
            </a:endParaRPr>
          </a:p>
          <a:p>
            <a:pPr indent="-279400" lvl="0" marL="457200" rtl="0" algn="l">
              <a:lnSpc>
                <a:spcPct val="150000"/>
              </a:lnSpc>
              <a:spcBef>
                <a:spcPts val="0"/>
              </a:spcBef>
              <a:spcAft>
                <a:spcPts val="0"/>
              </a:spcAft>
              <a:buSzPts val="800"/>
              <a:buFont typeface="Montserrat Medium"/>
              <a:buAutoNum type="arabicPeriod"/>
            </a:pPr>
            <a:r>
              <a:rPr lang="en" sz="800">
                <a:latin typeface="Montserrat Medium"/>
                <a:ea typeface="Montserrat Medium"/>
                <a:cs typeface="Montserrat Medium"/>
                <a:sym typeface="Montserrat Medium"/>
              </a:rPr>
              <a:t>STEP-BY-STEP PROCESS</a:t>
            </a:r>
            <a:endParaRPr sz="800">
              <a:latin typeface="Montserrat Medium"/>
              <a:ea typeface="Montserrat Medium"/>
              <a:cs typeface="Montserrat Medium"/>
              <a:sym typeface="Montserrat Medium"/>
            </a:endParaRPr>
          </a:p>
          <a:p>
            <a:pPr indent="-279400" lvl="0" marL="457200" rtl="0" algn="l">
              <a:lnSpc>
                <a:spcPct val="150000"/>
              </a:lnSpc>
              <a:spcBef>
                <a:spcPts val="0"/>
              </a:spcBef>
              <a:spcAft>
                <a:spcPts val="0"/>
              </a:spcAft>
              <a:buSzPts val="800"/>
              <a:buFont typeface="Montserrat Medium"/>
              <a:buAutoNum type="arabicPeriod"/>
            </a:pPr>
            <a:r>
              <a:rPr lang="en" sz="800">
                <a:latin typeface="Montserrat Medium"/>
                <a:ea typeface="Montserrat Medium"/>
                <a:cs typeface="Montserrat Medium"/>
                <a:sym typeface="Montserrat Medium"/>
              </a:rPr>
              <a:t>BUYER PERSONAS</a:t>
            </a:r>
            <a:endParaRPr sz="800">
              <a:latin typeface="Montserrat Medium"/>
              <a:ea typeface="Montserrat Medium"/>
              <a:cs typeface="Montserrat Medium"/>
              <a:sym typeface="Montserrat Medium"/>
            </a:endParaRPr>
          </a:p>
          <a:p>
            <a:pPr indent="-279400" lvl="0" marL="457200" rtl="0" algn="l">
              <a:lnSpc>
                <a:spcPct val="150000"/>
              </a:lnSpc>
              <a:spcBef>
                <a:spcPts val="0"/>
              </a:spcBef>
              <a:spcAft>
                <a:spcPts val="0"/>
              </a:spcAft>
              <a:buSzPts val="800"/>
              <a:buFont typeface="Montserrat Medium"/>
              <a:buAutoNum type="arabicPeriod"/>
            </a:pPr>
            <a:r>
              <a:rPr lang="en" sz="800">
                <a:latin typeface="Montserrat Medium"/>
                <a:ea typeface="Montserrat Medium"/>
                <a:cs typeface="Montserrat Medium"/>
                <a:sym typeface="Montserrat Medium"/>
              </a:rPr>
              <a:t>CONTENT TIPS</a:t>
            </a:r>
            <a:endParaRPr sz="800">
              <a:latin typeface="Montserrat Medium"/>
              <a:ea typeface="Montserrat Medium"/>
              <a:cs typeface="Montserrat Medium"/>
              <a:sym typeface="Montserrat Medium"/>
            </a:endParaRPr>
          </a:p>
          <a:p>
            <a:pPr indent="-279400" lvl="0" marL="457200" rtl="0" algn="l">
              <a:lnSpc>
                <a:spcPct val="150000"/>
              </a:lnSpc>
              <a:spcBef>
                <a:spcPts val="0"/>
              </a:spcBef>
              <a:spcAft>
                <a:spcPts val="0"/>
              </a:spcAft>
              <a:buSzPts val="800"/>
              <a:buFont typeface="Montserrat Medium"/>
              <a:buAutoNum type="arabicPeriod"/>
            </a:pPr>
            <a:r>
              <a:rPr lang="en" sz="800">
                <a:latin typeface="Montserrat Medium"/>
                <a:ea typeface="Montserrat Medium"/>
                <a:cs typeface="Montserrat Medium"/>
                <a:sym typeface="Montserrat Medium"/>
              </a:rPr>
              <a:t>WEBSITE EDUCATION</a:t>
            </a:r>
            <a:endParaRPr sz="800">
              <a:latin typeface="Montserrat Medium"/>
              <a:ea typeface="Montserrat Medium"/>
              <a:cs typeface="Montserrat Medium"/>
              <a:sym typeface="Montserrat Medium"/>
            </a:endParaRPr>
          </a:p>
        </p:txBody>
      </p:sp>
      <p:sp>
        <p:nvSpPr>
          <p:cNvPr id="235" name="Google Shape;235;p25"/>
          <p:cNvSpPr txBox="1"/>
          <p:nvPr/>
        </p:nvSpPr>
        <p:spPr>
          <a:xfrm>
            <a:off x="5497987" y="312847"/>
            <a:ext cx="21222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2D2D2D"/>
                </a:solidFill>
                <a:latin typeface="Montserrat"/>
                <a:ea typeface="Montserrat"/>
                <a:cs typeface="Montserrat"/>
                <a:sym typeface="Montserrat"/>
              </a:rPr>
              <a:t>PERSONA DETAILS</a:t>
            </a:r>
            <a:endParaRPr b="1" sz="1100">
              <a:solidFill>
                <a:srgbClr val="2D2D2D"/>
              </a:solidFill>
              <a:latin typeface="Montserrat"/>
              <a:ea typeface="Montserrat"/>
              <a:cs typeface="Montserrat"/>
              <a:sym typeface="Montserrat"/>
            </a:endParaRPr>
          </a:p>
        </p:txBody>
      </p:sp>
      <p:sp>
        <p:nvSpPr>
          <p:cNvPr id="236" name="Google Shape;236;p25"/>
          <p:cNvSpPr txBox="1"/>
          <p:nvPr/>
        </p:nvSpPr>
        <p:spPr>
          <a:xfrm>
            <a:off x="3348575" y="446137"/>
            <a:ext cx="1236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ontserrat"/>
                <a:ea typeface="Montserrat"/>
                <a:cs typeface="Montserrat"/>
                <a:sym typeface="Montserrat"/>
              </a:rPr>
              <a:t>DATA DRIVEN</a:t>
            </a:r>
            <a:endParaRPr sz="800">
              <a:latin typeface="Montserrat"/>
              <a:ea typeface="Montserrat"/>
              <a:cs typeface="Montserrat"/>
              <a:sym typeface="Montserrat"/>
            </a:endParaRPr>
          </a:p>
        </p:txBody>
      </p:sp>
      <p:cxnSp>
        <p:nvCxnSpPr>
          <p:cNvPr id="237" name="Google Shape;237;p25"/>
          <p:cNvCxnSpPr/>
          <p:nvPr/>
        </p:nvCxnSpPr>
        <p:spPr>
          <a:xfrm>
            <a:off x="3840201" y="695860"/>
            <a:ext cx="57900" cy="331800"/>
          </a:xfrm>
          <a:prstGeom prst="straightConnector1">
            <a:avLst/>
          </a:prstGeom>
          <a:noFill/>
          <a:ln cap="flat" cmpd="sng" w="9525">
            <a:solidFill>
              <a:srgbClr val="D3D3D3"/>
            </a:solidFill>
            <a:prstDash val="solid"/>
            <a:round/>
            <a:headEnd len="med" w="med" type="none"/>
            <a:tailEnd len="med" w="med" type="none"/>
          </a:ln>
        </p:spPr>
      </p:cxnSp>
      <p:sp>
        <p:nvSpPr>
          <p:cNvPr id="238" name="Google Shape;238;p25"/>
          <p:cNvSpPr txBox="1"/>
          <p:nvPr/>
        </p:nvSpPr>
        <p:spPr>
          <a:xfrm>
            <a:off x="2042865" y="939543"/>
            <a:ext cx="1236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ontserrat"/>
                <a:ea typeface="Montserrat"/>
                <a:cs typeface="Montserrat"/>
                <a:sym typeface="Montserrat"/>
              </a:rPr>
              <a:t>Responds well to images and lists</a:t>
            </a:r>
            <a:endParaRPr sz="800">
              <a:latin typeface="Montserrat"/>
              <a:ea typeface="Montserrat"/>
              <a:cs typeface="Montserrat"/>
              <a:sym typeface="Montserrat"/>
            </a:endParaRPr>
          </a:p>
        </p:txBody>
      </p:sp>
      <p:cxnSp>
        <p:nvCxnSpPr>
          <p:cNvPr id="239" name="Google Shape;239;p25"/>
          <p:cNvCxnSpPr/>
          <p:nvPr/>
        </p:nvCxnSpPr>
        <p:spPr>
          <a:xfrm>
            <a:off x="2988869" y="1173261"/>
            <a:ext cx="240000" cy="164400"/>
          </a:xfrm>
          <a:prstGeom prst="straightConnector1">
            <a:avLst/>
          </a:prstGeom>
          <a:noFill/>
          <a:ln cap="flat" cmpd="sng" w="9525">
            <a:solidFill>
              <a:srgbClr val="D3D3D3"/>
            </a:solidFill>
            <a:prstDash val="solid"/>
            <a:round/>
            <a:headEnd len="med" w="med" type="none"/>
            <a:tailEnd len="med" w="med" type="none"/>
          </a:ln>
        </p:spPr>
      </p:cxnSp>
      <p:sp>
        <p:nvSpPr>
          <p:cNvPr id="240" name="Google Shape;240;p25"/>
          <p:cNvSpPr txBox="1"/>
          <p:nvPr/>
        </p:nvSpPr>
        <p:spPr>
          <a:xfrm>
            <a:off x="1694762" y="1927599"/>
            <a:ext cx="1236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ontserrat"/>
                <a:ea typeface="Montserrat"/>
                <a:cs typeface="Montserrat"/>
                <a:sym typeface="Montserrat"/>
              </a:rPr>
              <a:t>LOOKING FOR RELEVANT EXPERIENCE</a:t>
            </a:r>
            <a:endParaRPr sz="800">
              <a:latin typeface="Montserrat"/>
              <a:ea typeface="Montserrat"/>
              <a:cs typeface="Montserrat"/>
              <a:sym typeface="Montserrat"/>
            </a:endParaRPr>
          </a:p>
        </p:txBody>
      </p:sp>
      <p:cxnSp>
        <p:nvCxnSpPr>
          <p:cNvPr id="241" name="Google Shape;241;p25"/>
          <p:cNvCxnSpPr>
            <a:stCxn id="240" idx="3"/>
          </p:cNvCxnSpPr>
          <p:nvPr/>
        </p:nvCxnSpPr>
        <p:spPr>
          <a:xfrm rot="10800000">
            <a:off x="2743862" y="2123049"/>
            <a:ext cx="187800" cy="900"/>
          </a:xfrm>
          <a:prstGeom prst="straightConnector1">
            <a:avLst/>
          </a:prstGeom>
          <a:noFill/>
          <a:ln cap="flat" cmpd="sng" w="9525">
            <a:solidFill>
              <a:schemeClr val="dk2"/>
            </a:solidFill>
            <a:prstDash val="solid"/>
            <a:round/>
            <a:headEnd len="med" w="med" type="none"/>
            <a:tailEnd len="med" w="med" type="none"/>
          </a:ln>
        </p:spPr>
      </p:cxnSp>
      <p:sp>
        <p:nvSpPr>
          <p:cNvPr id="242" name="Google Shape;242;p25"/>
          <p:cNvSpPr txBox="1"/>
          <p:nvPr/>
        </p:nvSpPr>
        <p:spPr>
          <a:xfrm>
            <a:off x="5197332" y="2795850"/>
            <a:ext cx="12369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Montserrat"/>
                <a:ea typeface="Montserrat"/>
                <a:cs typeface="Montserrat"/>
                <a:sym typeface="Montserrat"/>
              </a:rPr>
              <a:t>GARY EDWARDS</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Architect </a:t>
            </a:r>
            <a:endParaRPr sz="800">
              <a:latin typeface="Montserrat"/>
              <a:ea typeface="Montserrat"/>
              <a:cs typeface="Montserrat"/>
              <a:sym typeface="Montserrat"/>
            </a:endParaRPr>
          </a:p>
        </p:txBody>
      </p:sp>
      <p:cxnSp>
        <p:nvCxnSpPr>
          <p:cNvPr id="243" name="Google Shape;243;p25"/>
          <p:cNvCxnSpPr/>
          <p:nvPr/>
        </p:nvCxnSpPr>
        <p:spPr>
          <a:xfrm>
            <a:off x="5063756" y="2765227"/>
            <a:ext cx="184500" cy="158700"/>
          </a:xfrm>
          <a:prstGeom prst="straightConnector1">
            <a:avLst/>
          </a:prstGeom>
          <a:noFill/>
          <a:ln cap="flat" cmpd="sng" w="9525">
            <a:solidFill>
              <a:schemeClr val="dk2"/>
            </a:solidFill>
            <a:prstDash val="solid"/>
            <a:round/>
            <a:headEnd len="med" w="med" type="none"/>
            <a:tailEnd len="med" w="med" type="none"/>
          </a:ln>
        </p:spPr>
      </p:cxnSp>
      <p:sp>
        <p:nvSpPr>
          <p:cNvPr id="244" name="Google Shape;244;p25"/>
          <p:cNvSpPr/>
          <p:nvPr/>
        </p:nvSpPr>
        <p:spPr>
          <a:xfrm>
            <a:off x="3514600" y="4013300"/>
            <a:ext cx="480300" cy="480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5"/>
          <p:cNvPicPr preferRelativeResize="0"/>
          <p:nvPr/>
        </p:nvPicPr>
        <p:blipFill>
          <a:blip r:embed="rId4">
            <a:alphaModFix/>
          </a:blip>
          <a:stretch>
            <a:fillRect/>
          </a:stretch>
        </p:blipFill>
        <p:spPr>
          <a:xfrm>
            <a:off x="3619816" y="4109730"/>
            <a:ext cx="278700" cy="278700"/>
          </a:xfrm>
          <a:prstGeom prst="rect">
            <a:avLst/>
          </a:prstGeom>
          <a:noFill/>
          <a:ln>
            <a:noFill/>
          </a:ln>
        </p:spPr>
      </p:pic>
      <p:cxnSp>
        <p:nvCxnSpPr>
          <p:cNvPr id="246" name="Google Shape;246;p25"/>
          <p:cNvCxnSpPr/>
          <p:nvPr/>
        </p:nvCxnSpPr>
        <p:spPr>
          <a:xfrm>
            <a:off x="4982850" y="3980200"/>
            <a:ext cx="0" cy="864300"/>
          </a:xfrm>
          <a:prstGeom prst="straightConnector1">
            <a:avLst/>
          </a:prstGeom>
          <a:noFill/>
          <a:ln cap="flat" cmpd="sng" w="9525">
            <a:solidFill>
              <a:srgbClr val="FFFFFF"/>
            </a:solidFill>
            <a:prstDash val="solid"/>
            <a:round/>
            <a:headEnd len="med" w="med" type="none"/>
            <a:tailEnd len="med" w="med" type="none"/>
          </a:ln>
        </p:spPr>
      </p:cxnSp>
      <p:sp>
        <p:nvSpPr>
          <p:cNvPr id="247" name="Google Shape;247;p25"/>
          <p:cNvSpPr/>
          <p:nvPr/>
        </p:nvSpPr>
        <p:spPr>
          <a:xfrm>
            <a:off x="-15303" y="0"/>
            <a:ext cx="14892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txBox="1"/>
          <p:nvPr/>
        </p:nvSpPr>
        <p:spPr>
          <a:xfrm>
            <a:off x="-40125" y="1378612"/>
            <a:ext cx="1553700" cy="6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CUSTOMER</a:t>
            </a:r>
            <a:endParaRPr sz="1700">
              <a:solidFill>
                <a:srgbClr val="FFFFFF"/>
              </a:solidFill>
              <a:latin typeface="Montserrat Thin"/>
              <a:ea typeface="Montserrat Thin"/>
              <a:cs typeface="Montserrat Thin"/>
              <a:sym typeface="Montserrat Thin"/>
            </a:endParaRPr>
          </a:p>
          <a:p>
            <a:pPr indent="0" lvl="0" marL="0" rtl="0" algn="ctr">
              <a:spcBef>
                <a:spcPts val="0"/>
              </a:spcBef>
              <a:spcAft>
                <a:spcPts val="0"/>
              </a:spcAft>
              <a:buNone/>
            </a:pPr>
            <a:r>
              <a:rPr lang="en" sz="1700">
                <a:solidFill>
                  <a:srgbClr val="FFFFFF"/>
                </a:solidFill>
                <a:latin typeface="Montserrat Thin"/>
                <a:ea typeface="Montserrat Thin"/>
                <a:cs typeface="Montserrat Thin"/>
                <a:sym typeface="Montserrat Thin"/>
              </a:rPr>
              <a:t>PERSONAS </a:t>
            </a:r>
            <a:endParaRPr sz="1700">
              <a:solidFill>
                <a:srgbClr val="FFFFFF"/>
              </a:solidFill>
              <a:latin typeface="Montserrat Thin"/>
              <a:ea typeface="Montserrat Thin"/>
              <a:cs typeface="Montserrat Thin"/>
              <a:sym typeface="Montserrat Thin"/>
            </a:endParaRPr>
          </a:p>
        </p:txBody>
      </p:sp>
      <p:sp>
        <p:nvSpPr>
          <p:cNvPr id="249" name="Google Shape;249;p25"/>
          <p:cNvSpPr txBox="1"/>
          <p:nvPr/>
        </p:nvSpPr>
        <p:spPr>
          <a:xfrm>
            <a:off x="-15153" y="1135042"/>
            <a:ext cx="1488900" cy="2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KICKOFF</a:t>
            </a:r>
            <a:endParaRPr b="1" sz="1000">
              <a:solidFill>
                <a:srgbClr val="FFFFFF"/>
              </a:solidFill>
              <a:latin typeface="Montserrat"/>
              <a:ea typeface="Montserrat"/>
              <a:cs typeface="Montserrat"/>
              <a:sym typeface="Montserrat"/>
            </a:endParaRPr>
          </a:p>
        </p:txBody>
      </p:sp>
      <p:sp>
        <p:nvSpPr>
          <p:cNvPr id="250" name="Google Shape;250;p25"/>
          <p:cNvSpPr txBox="1"/>
          <p:nvPr/>
        </p:nvSpPr>
        <p:spPr>
          <a:xfrm>
            <a:off x="132830" y="23407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rgbClr val="FFFFFF"/>
                </a:solidFill>
                <a:latin typeface="Montserrat"/>
                <a:ea typeface="Montserrat"/>
                <a:cs typeface="Montserrat"/>
                <a:sym typeface="Montserrat"/>
              </a:rPr>
              <a:t>KICKOFF</a:t>
            </a:r>
            <a:endParaRPr b="1" sz="800">
              <a:solidFill>
                <a:srgbClr val="FFFFFF"/>
              </a:solidFill>
              <a:latin typeface="Montserrat"/>
              <a:ea typeface="Montserrat"/>
              <a:cs typeface="Montserrat"/>
              <a:sym typeface="Montserrat"/>
            </a:endParaRPr>
          </a:p>
        </p:txBody>
      </p:sp>
      <p:sp>
        <p:nvSpPr>
          <p:cNvPr id="251" name="Google Shape;251;p25"/>
          <p:cNvSpPr txBox="1"/>
          <p:nvPr/>
        </p:nvSpPr>
        <p:spPr>
          <a:xfrm>
            <a:off x="132831" y="2690896"/>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800">
                <a:solidFill>
                  <a:srgbClr val="9E9E9E"/>
                </a:solidFill>
                <a:latin typeface="Montserrat"/>
                <a:ea typeface="Montserrat"/>
                <a:cs typeface="Montserrat"/>
                <a:sym typeface="Montserrat"/>
              </a:rPr>
              <a:t>DESIGN</a:t>
            </a:r>
            <a:endParaRPr sz="800">
              <a:solidFill>
                <a:srgbClr val="9E9E9E"/>
              </a:solidFill>
              <a:latin typeface="Montserrat"/>
              <a:ea typeface="Montserrat"/>
              <a:cs typeface="Montserrat"/>
              <a:sym typeface="Montserrat"/>
            </a:endParaRPr>
          </a:p>
        </p:txBody>
      </p:sp>
      <p:sp>
        <p:nvSpPr>
          <p:cNvPr id="252" name="Google Shape;252;p25"/>
          <p:cNvSpPr txBox="1"/>
          <p:nvPr/>
        </p:nvSpPr>
        <p:spPr>
          <a:xfrm>
            <a:off x="132830" y="3031721"/>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BUILD</a:t>
            </a:r>
            <a:endParaRPr sz="800">
              <a:solidFill>
                <a:srgbClr val="9E9E9E"/>
              </a:solidFill>
              <a:latin typeface="Montserrat"/>
              <a:ea typeface="Montserrat"/>
              <a:cs typeface="Montserrat"/>
              <a:sym typeface="Montserrat"/>
            </a:endParaRPr>
          </a:p>
        </p:txBody>
      </p:sp>
      <p:sp>
        <p:nvSpPr>
          <p:cNvPr id="253" name="Google Shape;253;p25"/>
          <p:cNvSpPr txBox="1"/>
          <p:nvPr/>
        </p:nvSpPr>
        <p:spPr>
          <a:xfrm>
            <a:off x="132830" y="33757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CONTENT</a:t>
            </a:r>
            <a:endParaRPr sz="800">
              <a:solidFill>
                <a:srgbClr val="9E9E9E"/>
              </a:solidFill>
              <a:latin typeface="Montserrat"/>
              <a:ea typeface="Montserrat"/>
              <a:cs typeface="Montserrat"/>
              <a:sym typeface="Montserrat"/>
            </a:endParaRPr>
          </a:p>
        </p:txBody>
      </p:sp>
      <p:sp>
        <p:nvSpPr>
          <p:cNvPr id="254" name="Google Shape;254;p25"/>
          <p:cNvSpPr txBox="1"/>
          <p:nvPr/>
        </p:nvSpPr>
        <p:spPr>
          <a:xfrm>
            <a:off x="132830" y="3715983"/>
            <a:ext cx="11892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LAUNCH</a:t>
            </a:r>
            <a:endParaRPr sz="800">
              <a:solidFill>
                <a:srgbClr val="9E9E9E"/>
              </a:solidFill>
              <a:latin typeface="Montserrat"/>
              <a:ea typeface="Montserrat"/>
              <a:cs typeface="Montserrat"/>
              <a:sym typeface="Montserrat"/>
            </a:endParaRPr>
          </a:p>
        </p:txBody>
      </p:sp>
      <p:sp>
        <p:nvSpPr>
          <p:cNvPr id="255" name="Google Shape;255;p25"/>
          <p:cNvSpPr txBox="1"/>
          <p:nvPr/>
        </p:nvSpPr>
        <p:spPr>
          <a:xfrm>
            <a:off x="-235869" y="4051696"/>
            <a:ext cx="19266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9E9E9E"/>
                </a:solidFill>
                <a:latin typeface="Montserrat"/>
                <a:ea typeface="Montserrat"/>
                <a:cs typeface="Montserrat"/>
                <a:sym typeface="Montserrat"/>
              </a:rPr>
              <a:t>DIGITAL</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rPr lang="en" sz="800">
                <a:solidFill>
                  <a:srgbClr val="9E9E9E"/>
                </a:solidFill>
                <a:latin typeface="Montserrat"/>
                <a:ea typeface="Montserrat"/>
                <a:cs typeface="Montserrat"/>
                <a:sym typeface="Montserrat"/>
              </a:rPr>
              <a:t>MARKETING        </a:t>
            </a:r>
            <a:endParaRPr sz="800">
              <a:solidFill>
                <a:srgbClr val="9E9E9E"/>
              </a:solidFill>
              <a:latin typeface="Montserrat"/>
              <a:ea typeface="Montserrat"/>
              <a:cs typeface="Montserrat"/>
              <a:sym typeface="Montserrat"/>
            </a:endParaRPr>
          </a:p>
        </p:txBody>
      </p:sp>
      <p:cxnSp>
        <p:nvCxnSpPr>
          <p:cNvPr id="256" name="Google Shape;256;p25"/>
          <p:cNvCxnSpPr/>
          <p:nvPr/>
        </p:nvCxnSpPr>
        <p:spPr>
          <a:xfrm>
            <a:off x="154447" y="2163525"/>
            <a:ext cx="1142100" cy="0"/>
          </a:xfrm>
          <a:prstGeom prst="straightConnector1">
            <a:avLst/>
          </a:prstGeom>
          <a:noFill/>
          <a:ln cap="flat" cmpd="sng" w="9525">
            <a:solidFill>
              <a:srgbClr val="FFFFFF"/>
            </a:solidFill>
            <a:prstDash val="solid"/>
            <a:round/>
            <a:headEnd len="med" w="med" type="none"/>
            <a:tailEnd len="med" w="med" type="none"/>
          </a:ln>
        </p:spPr>
      </p:cxnSp>
      <p:pic>
        <p:nvPicPr>
          <p:cNvPr id="257" name="Google Shape;257;p25"/>
          <p:cNvPicPr preferRelativeResize="0"/>
          <p:nvPr/>
        </p:nvPicPr>
        <p:blipFill>
          <a:blip r:embed="rId5">
            <a:alphaModFix amt="22000"/>
          </a:blip>
          <a:stretch>
            <a:fillRect/>
          </a:stretch>
        </p:blipFill>
        <p:spPr>
          <a:xfrm>
            <a:off x="370944" y="300373"/>
            <a:ext cx="786166" cy="615175"/>
          </a:xfrm>
          <a:prstGeom prst="rect">
            <a:avLst/>
          </a:prstGeom>
          <a:noFill/>
          <a:ln>
            <a:noFill/>
          </a:ln>
        </p:spPr>
      </p:pic>
      <p:cxnSp>
        <p:nvCxnSpPr>
          <p:cNvPr id="258" name="Google Shape;258;p25"/>
          <p:cNvCxnSpPr/>
          <p:nvPr/>
        </p:nvCxnSpPr>
        <p:spPr>
          <a:xfrm>
            <a:off x="154447" y="1031991"/>
            <a:ext cx="1142100" cy="0"/>
          </a:xfrm>
          <a:prstGeom prst="straightConnector1">
            <a:avLst/>
          </a:prstGeom>
          <a:noFill/>
          <a:ln cap="flat" cmpd="sng" w="9525">
            <a:solidFill>
              <a:srgbClr val="FFFFFF"/>
            </a:solidFill>
            <a:prstDash val="solid"/>
            <a:round/>
            <a:headEnd len="med" w="med" type="none"/>
            <a:tailEnd len="med" w="med" type="none"/>
          </a:ln>
        </p:spPr>
      </p:cxnSp>
      <p:cxnSp>
        <p:nvCxnSpPr>
          <p:cNvPr id="259" name="Google Shape;259;p25"/>
          <p:cNvCxnSpPr>
            <a:endCxn id="235" idx="1"/>
          </p:cNvCxnSpPr>
          <p:nvPr/>
        </p:nvCxnSpPr>
        <p:spPr>
          <a:xfrm flipH="1" rot="10800000">
            <a:off x="4422187" y="533797"/>
            <a:ext cx="1075800" cy="714000"/>
          </a:xfrm>
          <a:prstGeom prst="bentConnector3">
            <a:avLst>
              <a:gd fmla="val 50000" name="adj1"/>
            </a:avLst>
          </a:prstGeom>
          <a:noFill/>
          <a:ln cap="flat" cmpd="sng" w="9525">
            <a:solidFill>
              <a:srgbClr val="D3D3D3"/>
            </a:solidFill>
            <a:prstDash val="solid"/>
            <a:round/>
            <a:headEnd len="med" w="med" type="none"/>
            <a:tailEnd len="med" w="med" type="none"/>
          </a:ln>
        </p:spPr>
      </p:cxnSp>
      <p:pic>
        <p:nvPicPr>
          <p:cNvPr id="260" name="Google Shape;260;p25"/>
          <p:cNvPicPr preferRelativeResize="0"/>
          <p:nvPr/>
        </p:nvPicPr>
        <p:blipFill>
          <a:blip r:embed="rId6">
            <a:alphaModFix/>
          </a:blip>
          <a:stretch>
            <a:fillRect/>
          </a:stretch>
        </p:blipFill>
        <p:spPr>
          <a:xfrm>
            <a:off x="3140834" y="1182300"/>
            <a:ext cx="1847107" cy="1838269"/>
          </a:xfrm>
          <a:prstGeom prst="rect">
            <a:avLst/>
          </a:prstGeom>
          <a:noFill/>
          <a:ln>
            <a:noFill/>
          </a:ln>
        </p:spPr>
      </p:pic>
      <p:pic>
        <p:nvPicPr>
          <p:cNvPr id="261" name="Google Shape;261;p25"/>
          <p:cNvPicPr preferRelativeResize="0"/>
          <p:nvPr/>
        </p:nvPicPr>
        <p:blipFill>
          <a:blip r:embed="rId3">
            <a:alphaModFix/>
          </a:blip>
          <a:stretch>
            <a:fillRect/>
          </a:stretch>
        </p:blipFill>
        <p:spPr>
          <a:xfrm>
            <a:off x="7385228" y="1914938"/>
            <a:ext cx="1409149" cy="1406450"/>
          </a:xfrm>
          <a:prstGeom prst="rect">
            <a:avLst/>
          </a:prstGeom>
          <a:noFill/>
          <a:ln>
            <a:noFill/>
          </a:ln>
        </p:spPr>
      </p:pic>
      <p:pic>
        <p:nvPicPr>
          <p:cNvPr id="262" name="Google Shape;262;p25"/>
          <p:cNvPicPr preferRelativeResize="0"/>
          <p:nvPr/>
        </p:nvPicPr>
        <p:blipFill>
          <a:blip r:embed="rId7">
            <a:alphaModFix/>
          </a:blip>
          <a:stretch>
            <a:fillRect/>
          </a:stretch>
        </p:blipFill>
        <p:spPr>
          <a:xfrm>
            <a:off x="6237050" y="1152075"/>
            <a:ext cx="1252450" cy="1246458"/>
          </a:xfrm>
          <a:prstGeom prst="rect">
            <a:avLst/>
          </a:prstGeom>
          <a:noFill/>
          <a:ln>
            <a:noFill/>
          </a:ln>
        </p:spPr>
      </p:pic>
      <p:pic>
        <p:nvPicPr>
          <p:cNvPr id="263" name="Google Shape;263;p25"/>
          <p:cNvPicPr preferRelativeResize="0"/>
          <p:nvPr/>
        </p:nvPicPr>
        <p:blipFill>
          <a:blip r:embed="rId8">
            <a:alphaModFix/>
          </a:blip>
          <a:stretch>
            <a:fillRect/>
          </a:stretch>
        </p:blipFill>
        <p:spPr>
          <a:xfrm>
            <a:off x="7463576" y="1994925"/>
            <a:ext cx="1252450" cy="1246467"/>
          </a:xfrm>
          <a:prstGeom prst="rect">
            <a:avLst/>
          </a:prstGeom>
          <a:noFill/>
          <a:ln>
            <a:noFill/>
          </a:ln>
        </p:spPr>
      </p:pic>
      <p:cxnSp>
        <p:nvCxnSpPr>
          <p:cNvPr id="264" name="Google Shape;264;p25"/>
          <p:cNvCxnSpPr>
            <a:stCxn id="265" idx="3"/>
            <a:endCxn id="265" idx="3"/>
          </p:cNvCxnSpPr>
          <p:nvPr/>
        </p:nvCxnSpPr>
        <p:spPr>
          <a:xfrm>
            <a:off x="3400162" y="2666224"/>
            <a:ext cx="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